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Inter Bold"/>
      <p:regular r:id="rId201314"/>
    </p:embeddedFont>
    <p:embeddedFont>
      <p:font typeface="Inter Black"/>
      <p:regular r:id="rId201315"/>
    </p:embeddedFont>
    <p:embeddedFont>
      <p:font typeface="Inter"/>
      <p:regular r:id="rId201316"/>
    </p:embeddedFont>
    <p:embeddedFont>
      <p:font typeface="Inter Semi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aula parte de uma ideia central: diagnóstico e tratamento acontecem em uma experiência humana. Medo, culpa, preconceito e incerteza podem impedir que uma orientação tecnicamente correta se transforme em cuidado.
Fonte: original p. 1 + storyboard, cena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vínculo não é um detalhe afetivo. Ele influencia o que a pessoa consegue contar, compreender e sustentar depois da consulta.
Fonte: original p.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Inteligência emocional e comunicação terapêutica não são gentilezas adicionais. Elas ajudam o enfermeiro a reconhecer os próprios valores, manter equilíbrio e compreender barreiras que o exame físico não revela.
Fonte: original p. 3 + storyboard, cena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Neutralidade técnica não é indiferença. É o compromisso de perceber a própria reação e impedir que ela se transforme em julgamento moral.
Fonte: original p.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Empatia não exige assumir a experiência do outro. Exige compreendê-la sem perder objetividade, limites profissionais e capacidade de decisão.
Fonte: original p.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Escutar inclui palavras, hesitações, tom de voz, postura e silêncio. Perguntas abertas aprofundam; focalização organiza; o silêncio oferece tempo para processar.
Fonte: original p.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palavra escolhida pode reduzir ou ampliar barreiras. Uma linguagem não estigmatizante reconhece a pessoa como sujeito de direitos e melhora a possibilidade de adesão.
Fonte: original p.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dever é manter sigilo sobre fatos conhecidos na atividade profissional. As exceções não são automáticas: devem seguir a legislação, a necessidade assistencial e o compartilhamento mínimo de informação.
Fonte: original p. 8 + storyboard, seção 3. ATENÇÃO PARA VALIDAÇÃO: a formulação original "dever absoluto" e a regra genérica sobre risco a terceiros foram ajustadas para aderir ao art. 52 da Resolução Cofen 564/2017. Validar com a professora.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Humanizar é uma prática técnica, ética e social: tratar cada pessoa com história e contexto, transformar a consulta em espaço educativo e enfrentar preconceitos no serviço.
Fonte: original p. 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percurso se fecha quando acolhimento, escuta e compreensão produzem um plano pactuado e possível. Preservar sigilo e acompanhar são condições para manter a pessoa vinculada ao serviço.
Fonte: storyboard, cena 3 + síntese das páginas 2–9.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0B9DD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4.png"/><Relationship Id="rId5" Type="http://schemas.openxmlformats.org/officeDocument/2006/relationships/image" Target="../media/image-3-5.svg"/><Relationship Id="rId6" Type="http://schemas.openxmlformats.org/officeDocument/2006/relationships/image" Target="../media/image-3-2.png"/><Relationship Id="rId7" Type="http://schemas.openxmlformats.org/officeDocument/2006/relationships/image" Target="../media/image-3-3.svg"/><Relationship Id="rId8" Type="http://schemas.openxmlformats.org/officeDocument/2006/relationships/image" Target="../media/image-3-8.png"/><Relationship Id="rId9" Type="http://schemas.openxmlformats.org/officeDocument/2006/relationships/image" Target="../media/image-3-9.svg"/><Relationship Id="rId10" Type="http://schemas.openxmlformats.org/officeDocument/2006/relationships/image" Target="../media/image-3-2.png"/><Relationship Id="rId11" Type="http://schemas.openxmlformats.org/officeDocument/2006/relationships/image" Target="../media/image-3-3.svg"/><Relationship Id="rId12" Type="http://schemas.openxmlformats.org/officeDocument/2006/relationships/image" Target="../media/image-3-12.png"/><Relationship Id="rId13" Type="http://schemas.openxmlformats.org/officeDocument/2006/relationships/image" Target="../media/image-3-13.svg"/><Relationship Id="rId14" Type="http://schemas.openxmlformats.org/officeDocument/2006/relationships/image" Target="../media/image-3-2.png"/><Relationship Id="rId15" Type="http://schemas.openxmlformats.org/officeDocument/2006/relationships/image" Target="../media/image-3-3.svg"/><Relationship Id="rId16" Type="http://schemas.openxmlformats.org/officeDocument/2006/relationships/image" Target="../media/image-3-16.png"/><Relationship Id="rId17" Type="http://schemas.openxmlformats.org/officeDocument/2006/relationships/image" Target="../media/image-3-17.svg"/><Relationship Id="rId18" Type="http://schemas.openxmlformats.org/officeDocument/2006/relationships/image" Target="../media/image-3-18.png"/><Relationship Id="rId19" Type="http://schemas.openxmlformats.org/officeDocument/2006/relationships/image" Target="../media/image-3-19.svg"/><Relationship Id="rId20" Type="http://schemas.openxmlformats.org/officeDocument/2006/relationships/image" Target="../media/image-3-20.png"/><Relationship Id="rId21" Type="http://schemas.openxmlformats.org/officeDocument/2006/relationships/image" Target="../media/image-3-21.svg"/><Relationship Id="rId22" Type="http://schemas.openxmlformats.org/officeDocument/2006/relationships/slideLayout" Target="../slideLayouts/slideLayout3.xml"/><Relationship Id="rId2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image" Target="../media/image-4-2.png"/><Relationship Id="rId5" Type="http://schemas.openxmlformats.org/officeDocument/2006/relationships/image" Target="../media/image-4-3.svg"/><Relationship Id="rId6" Type="http://schemas.openxmlformats.org/officeDocument/2006/relationships/image" Target="../media/image-4-2.png"/><Relationship Id="rId7" Type="http://schemas.openxmlformats.org/officeDocument/2006/relationships/image" Target="../media/image-4-3.svg"/><Relationship Id="rId8" Type="http://schemas.openxmlformats.org/officeDocument/2006/relationships/image" Target="../media/image-1-3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2.png"/><Relationship Id="rId5" Type="http://schemas.openxmlformats.org/officeDocument/2006/relationships/image" Target="../media/image-8-3.svg"/><Relationship Id="rId6" Type="http://schemas.openxmlformats.org/officeDocument/2006/relationships/image" Target="../media/image-8-2.png"/><Relationship Id="rId7" Type="http://schemas.openxmlformats.org/officeDocument/2006/relationships/image" Target="../media/image-8-3.svg"/><Relationship Id="rId8" Type="http://schemas.openxmlformats.org/officeDocument/2006/relationships/image" Target="../media/image-8-8.png"/><Relationship Id="rId9" Type="http://schemas.openxmlformats.org/officeDocument/2006/relationships/image" Target="../media/image-1-3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742553"/>
            <a:ext cx="1518108" cy="62210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1785243"/>
            <a:ext cx="10868745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00" b="1" spc="-9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Antes da orientação, existe uma pessoa</a:t>
            </a:r>
            <a:endParaRPr lang="en-US" sz="3200" dirty="0"/>
          </a:p>
        </p:txBody>
      </p:sp>
      <p:sp>
        <p:nvSpPr>
          <p:cNvPr id="5" name="Text 1"/>
          <p:cNvSpPr/>
          <p:nvPr/>
        </p:nvSpPr>
        <p:spPr>
          <a:xfrm>
            <a:off x="661475" y="2358033"/>
            <a:ext cx="10868745" cy="4069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550" b="1" spc="-77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Inteligência emocional e comunicação terapêutica nas ISTs</a:t>
            </a:r>
            <a:endParaRPr lang="en-US" sz="2550" dirty="0"/>
          </a:p>
        </p:txBody>
      </p:sp>
      <p:sp>
        <p:nvSpPr>
          <p:cNvPr id="6" name="Shape 2"/>
          <p:cNvSpPr/>
          <p:nvPr/>
        </p:nvSpPr>
        <p:spPr>
          <a:xfrm>
            <a:off x="661475" y="3046016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661475" y="3358753"/>
            <a:ext cx="10868745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b="1" spc="-5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Desenvolvendo vínculos terapêuticos, superando estigmas e promovendo cuidado humanizado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661475" y="3904258"/>
            <a:ext cx="3516026" cy="488355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2297353" y="3995837"/>
            <a:ext cx="244171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spc="-5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824190" y="4552851"/>
            <a:ext cx="3190597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Vínculo Terapêutico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4337735" y="3904258"/>
            <a:ext cx="3516125" cy="488355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973712" y="3995837"/>
            <a:ext cx="244171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spc="-5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4500450" y="4552851"/>
            <a:ext cx="3190696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Superação de Estigmas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014095" y="3904258"/>
            <a:ext cx="3516125" cy="488355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650072" y="3995837"/>
            <a:ext cx="244171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spc="-5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2"/>
          <p:cNvSpPr/>
          <p:nvPr/>
        </p:nvSpPr>
        <p:spPr>
          <a:xfrm>
            <a:off x="8176810" y="4552851"/>
            <a:ext cx="3190696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Cuidado Humanizado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661475" y="5210175"/>
            <a:ext cx="10868745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b="1" i="1" spc="-5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Professora: Jamila Fabiana de Oliveira Costa</a:t>
            </a:r>
            <a:endParaRPr lang="en-US" sz="190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50" b="1" spc="-6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Por que este tema importa?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661475" y="1045567"/>
            <a:ext cx="6296860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vínculo não é um detalhe afetivo. Ele influencia o que a pessoa consegue </a:t>
            </a:r>
            <a:pPr algn="l" indent="0" marL="0">
              <a:lnSpc>
                <a:spcPct val="113000"/>
              </a:lnSpc>
              <a:buNone/>
            </a:pPr>
            <a:r>
              <a:rPr lang="en-US" sz="900" b="1" spc="-1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contar, compreender e sustentar</a:t>
            </a:r>
            <a:pPr algn="l" indent="0" marL="0">
              <a:lnSpc>
                <a:spcPct val="113000"/>
              </a:lnSpc>
              <a:buNone/>
            </a:pPr>
            <a:r>
              <a:rPr lang="en-US" sz="9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depois da consulta.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61475" y="1451570"/>
            <a:ext cx="6296860" cy="631031"/>
          </a:xfrm>
          <a:prstGeom prst="roundRect">
            <a:avLst>
              <a:gd name="adj" fmla="val 7706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83511" y="1573609"/>
            <a:ext cx="605278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spc="-34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Medo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783511" y="1803102"/>
            <a:ext cx="6052788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spc="-18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Pode atrasar a busca pelo serviço e o diagnóstico oportuno.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661475" y="2163564"/>
            <a:ext cx="6296860" cy="631031"/>
          </a:xfrm>
          <a:prstGeom prst="roundRect">
            <a:avLst>
              <a:gd name="adj" fmla="val 7706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83511" y="2285603"/>
            <a:ext cx="605278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spc="-34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Vergonha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783511" y="2515096"/>
            <a:ext cx="6052788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spc="-18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Impede a revelação de informações essenciais à conduta.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61475" y="2875558"/>
            <a:ext cx="6296860" cy="631031"/>
          </a:xfrm>
          <a:prstGeom prst="roundRect">
            <a:avLst>
              <a:gd name="adj" fmla="val 7706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83511" y="2997597"/>
            <a:ext cx="605278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spc="-34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Julgamento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83511" y="3227090"/>
            <a:ext cx="6052788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spc="-18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Compromete a adesão ao tratamento e o retorno ao serviço.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661475" y="3587552"/>
            <a:ext cx="6296860" cy="631031"/>
          </a:xfrm>
          <a:prstGeom prst="roundRect">
            <a:avLst>
              <a:gd name="adj" fmla="val 7706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83511" y="3709591"/>
            <a:ext cx="605278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spc="-34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Silêncio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83511" y="3939084"/>
            <a:ext cx="6052788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spc="-18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Reduz a proteção individual, dos parceiros e da rede de contatos.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661475" y="4338538"/>
            <a:ext cx="6296860" cy="1270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61475" y="4471194"/>
            <a:ext cx="6296860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b="1" spc="-1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enfermeiro costuma ser um ponto decisivo de contato com o serviço</a:t>
            </a:r>
            <a:pPr algn="l" indent="0" marL="0">
              <a:lnSpc>
                <a:spcPct val="113000"/>
              </a:lnSpc>
              <a:buNone/>
            </a:pPr>
            <a:r>
              <a:rPr lang="en-US" sz="9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o vínculo estabelecido nesse encontro determina trajetórias de cuidado.</a:t>
            </a:r>
            <a:endParaRPr lang="en-US" sz="9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1902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292052"/>
            <a:ext cx="10868745" cy="432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00" b="1" spc="-82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Cinco competências clínicas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661475" y="2898080"/>
            <a:ext cx="10868745" cy="4065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Inteligência emocional e comunicação terapêutica não são gentilezas adicionais. Elas ajudam o enfermeiro a reconhecer os próprios valores, manter equilíbrio e compreender barreiras que o exame físico não revela.</a:t>
            </a:r>
            <a:endParaRPr lang="en-US" sz="10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434854"/>
            <a:ext cx="2630322" cy="1606252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93542" y="3559373"/>
            <a:ext cx="165989" cy="16599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18832" y="3988296"/>
            <a:ext cx="2315608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1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Autoconhecimento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818832" y="4273848"/>
            <a:ext cx="2315608" cy="609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Reconhecer valores, crenças e reações pessoais diante de situações clínicas sensíveis.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07583" y="3434854"/>
            <a:ext cx="2630322" cy="1606252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39650" y="3559373"/>
            <a:ext cx="165989" cy="165993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3564940" y="3988296"/>
            <a:ext cx="2315608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1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Autorregulação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3564940" y="4273848"/>
            <a:ext cx="2315608" cy="609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Manter equilíbrio emocional e conduta profissional mesmo diante de situações complexas.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53691" y="3434854"/>
            <a:ext cx="2630322" cy="1606252"/>
          </a:xfrm>
          <a:prstGeom prst="rect">
            <a:avLst/>
          </a:prstGeom>
        </p:spPr>
      </p:pic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85758" y="3559373"/>
            <a:ext cx="165989" cy="165993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6311048" y="3988296"/>
            <a:ext cx="2315608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1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Resiliência</a:t>
            </a:r>
            <a:endParaRPr lang="en-US" sz="1350" dirty="0"/>
          </a:p>
        </p:txBody>
      </p:sp>
      <p:sp>
        <p:nvSpPr>
          <p:cNvPr id="16" name="Text 7"/>
          <p:cNvSpPr/>
          <p:nvPr/>
        </p:nvSpPr>
        <p:spPr>
          <a:xfrm>
            <a:off x="6311048" y="4273848"/>
            <a:ext cx="2315608" cy="609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Sustentar a capacidade de cuidar sem se deixar consumir pelo sofrimento do outro.</a:t>
            </a:r>
            <a:endParaRPr lang="en-US" sz="105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899798" y="3434854"/>
            <a:ext cx="2630422" cy="1606252"/>
          </a:xfrm>
          <a:prstGeom prst="rect">
            <a:avLst/>
          </a:prstGeom>
        </p:spPr>
      </p:pic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131965" y="3559373"/>
            <a:ext cx="165989" cy="165993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9057155" y="3988296"/>
            <a:ext cx="2315708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1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Empatia</a:t>
            </a:r>
            <a:endParaRPr lang="en-US" sz="1350" dirty="0"/>
          </a:p>
        </p:txBody>
      </p:sp>
      <p:sp>
        <p:nvSpPr>
          <p:cNvPr id="20" name="Text 9"/>
          <p:cNvSpPr/>
          <p:nvPr/>
        </p:nvSpPr>
        <p:spPr>
          <a:xfrm>
            <a:off x="9057155" y="4273848"/>
            <a:ext cx="2315708" cy="609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Compreender a perspectiva do outro sem perder objetividade e limites profissionais.</a:t>
            </a:r>
            <a:endParaRPr lang="en-US" sz="1050" dirty="0"/>
          </a:p>
        </p:txBody>
      </p:sp>
      <p:pic>
        <p:nvPicPr>
          <p:cNvPr id="21" name="Image 9" descr="preencoded.png">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61475" y="5156895"/>
            <a:ext cx="10868745" cy="1199654"/>
          </a:xfrm>
          <a:prstGeom prst="rect">
            <a:avLst/>
          </a:prstGeom>
        </p:spPr>
      </p:pic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012803" y="5281414"/>
            <a:ext cx="165989" cy="165993"/>
          </a:xfrm>
          <a:prstGeom prst="rect">
            <a:avLst/>
          </a:prstGeom>
        </p:spPr>
      </p:pic>
      <p:sp>
        <p:nvSpPr>
          <p:cNvPr id="23" name="Text 10"/>
          <p:cNvSpPr/>
          <p:nvPr/>
        </p:nvSpPr>
        <p:spPr>
          <a:xfrm>
            <a:off x="818832" y="5710337"/>
            <a:ext cx="10554031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1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Habilidades Sociais e Assertividade</a:t>
            </a:r>
            <a:endParaRPr lang="en-US" sz="1350" dirty="0"/>
          </a:p>
        </p:txBody>
      </p:sp>
      <p:sp>
        <p:nvSpPr>
          <p:cNvPr id="24" name="Text 11"/>
          <p:cNvSpPr/>
          <p:nvPr/>
        </p:nvSpPr>
        <p:spPr>
          <a:xfrm>
            <a:off x="818832" y="5995888"/>
            <a:ext cx="10554031" cy="203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Comunicar-se de forma clara, respeitosa e orientada ao vínculo terapêutico.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Autoconhecimento crítico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1327051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Neutralidade técnica não é indiferença. É o compromisso de perceber a própria reação e impedir que ela se transforme em julgamento moral.</a:t>
            </a:r>
            <a:endParaRPr lang="en-US" sz="13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042319"/>
            <a:ext cx="6296860" cy="125561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22017" y="2226667"/>
            <a:ext cx="585197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Reconhecer crenças e tabus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922017" y="2584351"/>
            <a:ext cx="585197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Identificar os próprios valores e verificar se influenciam a escuta e a conduta clínica.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463230"/>
            <a:ext cx="6296860" cy="125561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22017" y="3647579"/>
            <a:ext cx="585197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Identificar vieses implícitos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922017" y="4005263"/>
            <a:ext cx="585197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Perceber pontos cegos que podem distorcer a comunicação sem que o profissional perceba.</a:t>
            </a:r>
            <a:endParaRPr lang="en-US" sz="13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884142"/>
            <a:ext cx="6296860" cy="125561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22017" y="5068491"/>
            <a:ext cx="585197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Separar valores pessoais da prática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922017" y="5426174"/>
            <a:ext cx="585197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Garantir que crenças pessoais não se sobreponham ao cuidado centrado na pessoa.</a:t>
            </a:r>
            <a:endParaRPr lang="en-US" sz="13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62273"/>
            <a:ext cx="6296860" cy="490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spc="-9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Empatia terapêutica e resiliência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5233360" y="1277045"/>
            <a:ext cx="6296860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Empatia não exige assumir a experiência do outro. Exige compreendê-la sem perder objetividade, limites profissionais e capacidade de decisão.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5233360" y="1935262"/>
            <a:ext cx="6296860" cy="907058"/>
          </a:xfrm>
          <a:prstGeom prst="roundRect">
            <a:avLst>
              <a:gd name="adj" fmla="val 7275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396770" y="2098675"/>
            <a:ext cx="5970041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Compreender a perspectiva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396770" y="2433737"/>
            <a:ext cx="5970041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Acolher o contexto e o significado que a pessoa atribui à sua situação de saúde.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233360" y="2991545"/>
            <a:ext cx="6296860" cy="907058"/>
          </a:xfrm>
          <a:prstGeom prst="roundRect">
            <a:avLst>
              <a:gd name="adj" fmla="val 7275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396770" y="3154958"/>
            <a:ext cx="5970041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Responder de forma calibrada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396770" y="3490020"/>
            <a:ext cx="5970041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Ajustar linguagem, tom e abordagem à singularidade de cada encontro clínico.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233360" y="4047827"/>
            <a:ext cx="6296860" cy="907058"/>
          </a:xfrm>
          <a:prstGeom prst="roundRect">
            <a:avLst>
              <a:gd name="adj" fmla="val 7275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396770" y="4211241"/>
            <a:ext cx="5970041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Sustentar limites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5396770" y="4546302"/>
            <a:ext cx="5970041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Manter fronteiras profissionais claras para preservar a qualidade do cuidado.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233360" y="5104110"/>
            <a:ext cx="6296860" cy="1152227"/>
          </a:xfrm>
          <a:prstGeom prst="roundRect">
            <a:avLst>
              <a:gd name="adj" fmla="val 5727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396770" y="5267523"/>
            <a:ext cx="5970041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Prevenir desgaste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5396770" y="5602585"/>
            <a:ext cx="5970041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Investir em supervisão, reflexão e autocuidado como condições de sustentabilidade profissional.</a:t>
            </a:r>
            <a:endParaRPr lang="en-US" sz="12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572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457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50" b="1" spc="-87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Escuta qualificada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661475" y="1214834"/>
            <a:ext cx="6296860" cy="4421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Escutar inclui palavras, hesitações, tom de voz, postura e silêncio. Perguntas abertas aprofundam; focalização organiza; o silêncio oferece tempo para processar.</a:t>
            </a:r>
            <a:endParaRPr lang="en-US" sz="1150" dirty="0"/>
          </a:p>
        </p:txBody>
      </p:sp>
      <p:sp>
        <p:nvSpPr>
          <p:cNvPr id="5" name="Shape 2"/>
          <p:cNvSpPr/>
          <p:nvPr/>
        </p:nvSpPr>
        <p:spPr>
          <a:xfrm>
            <a:off x="661475" y="2032893"/>
            <a:ext cx="6296860" cy="19050"/>
          </a:xfrm>
          <a:prstGeom prst="rect">
            <a:avLst/>
          </a:prstGeom>
          <a:solidFill>
            <a:srgbClr val="0072BA"/>
          </a:solidFill>
          <a:ln/>
        </p:spPr>
      </p:sp>
      <p:sp>
        <p:nvSpPr>
          <p:cNvPr id="6" name="Text 3"/>
          <p:cNvSpPr/>
          <p:nvPr/>
        </p:nvSpPr>
        <p:spPr>
          <a:xfrm>
            <a:off x="661475" y="2144216"/>
            <a:ext cx="6296860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spc="-4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Escuta ativa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61475" y="2451001"/>
            <a:ext cx="6296860" cy="221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Presença integral no encontro — atenção ao verbal, ao não verbal e ao que não é dito.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661475" y="3141662"/>
            <a:ext cx="6296860" cy="19050"/>
          </a:xfrm>
          <a:prstGeom prst="rect">
            <a:avLst/>
          </a:prstGeom>
          <a:solidFill>
            <a:srgbClr val="0072BA"/>
          </a:solidFill>
          <a:ln/>
        </p:spPr>
      </p:sp>
      <p:sp>
        <p:nvSpPr>
          <p:cNvPr id="9" name="Text 6"/>
          <p:cNvSpPr/>
          <p:nvPr/>
        </p:nvSpPr>
        <p:spPr>
          <a:xfrm>
            <a:off x="661475" y="3252986"/>
            <a:ext cx="6296860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spc="-4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Exploração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61475" y="3559770"/>
            <a:ext cx="6296860" cy="221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Perguntas abertas que aprofundam a compreensão da experiência e do contexto da pessoa.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61475" y="4250432"/>
            <a:ext cx="6296860" cy="19050"/>
          </a:xfrm>
          <a:prstGeom prst="rect">
            <a:avLst/>
          </a:prstGeom>
          <a:solidFill>
            <a:srgbClr val="0072BA"/>
          </a:solidFill>
          <a:ln/>
        </p:spPr>
      </p:sp>
      <p:sp>
        <p:nvSpPr>
          <p:cNvPr id="12" name="Text 9"/>
          <p:cNvSpPr/>
          <p:nvPr/>
        </p:nvSpPr>
        <p:spPr>
          <a:xfrm>
            <a:off x="661475" y="4361755"/>
            <a:ext cx="6296860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spc="-4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Focalização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61475" y="4668540"/>
            <a:ext cx="6296860" cy="221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Organizar a escuta em torno dos elementos centrais para a conduta e o plano de cuidado.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61475" y="5359202"/>
            <a:ext cx="6296860" cy="19050"/>
          </a:xfrm>
          <a:prstGeom prst="rect">
            <a:avLst/>
          </a:prstGeom>
          <a:solidFill>
            <a:srgbClr val="0072BA"/>
          </a:solidFill>
          <a:ln/>
        </p:spPr>
      </p:sp>
      <p:sp>
        <p:nvSpPr>
          <p:cNvPr id="15" name="Text 12"/>
          <p:cNvSpPr/>
          <p:nvPr/>
        </p:nvSpPr>
        <p:spPr>
          <a:xfrm>
            <a:off x="661475" y="5470525"/>
            <a:ext cx="6296860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spc="-4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Silêncio terapêutico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61475" y="5777309"/>
            <a:ext cx="6296860" cy="221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Oferecer espaço e tempo para que a pessoa processe, elabore e responda com autenticidade.</a:t>
            </a:r>
            <a:endParaRPr lang="en-US" sz="11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Linguagem neutra e inclusiva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1327051"/>
            <a:ext cx="629686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palavra escolhida pode reduzir ou ampliar barreiras. Uma linguagem não estigmatizante reconhece a pessoa como sujeito de direitos e melhora a possibilidade de adesão.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2492970"/>
            <a:ext cx="2946723" cy="2327870"/>
          </a:xfrm>
          <a:prstGeom prst="roundRect">
            <a:avLst>
              <a:gd name="adj" fmla="val 2984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33119" y="2664619"/>
            <a:ext cx="2603435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⚠</a:t>
            </a:r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Evitar — rótulos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33119" y="3094732"/>
            <a:ext cx="2603435" cy="155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"Promíscuo(a)"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"Portador de AIDS"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"Grupo de risco"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"Aidético(a)"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"Comportamento desviante"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017961" y="2492970"/>
            <a:ext cx="2946723" cy="3115568"/>
          </a:xfrm>
          <a:prstGeom prst="roundRect">
            <a:avLst>
              <a:gd name="adj" fmla="val 2357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189605" y="2664619"/>
            <a:ext cx="2603435" cy="523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✔</a:t>
            </a:r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Utilizar — descrição clínica centrada na pessoa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189605" y="3353197"/>
            <a:ext cx="2603435" cy="20836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"Pessoa com múltiplos parceiros"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"Pessoa vivendo com HIV"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"Situação de vulnerabilidade"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"Pessoa com diagnóstico de HIV/AIDS"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"Prática de risco"</a:t>
            </a:r>
            <a:endParaRPr lang="en-US" sz="13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439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b="1" spc="-8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Sigilo sustenta o cuidado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661475" y="1180703"/>
            <a:ext cx="6296860" cy="6241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dever é manter sigilo sobre fatos conhecidos na atividade profissional. As exceções não são automáticas: devem seguir a legislação, a necessidade assistencial e o compartilhamento mínimo de informação.</a:t>
            </a:r>
            <a:endParaRPr lang="en-US" sz="11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939230"/>
            <a:ext cx="6296860" cy="102641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97213" y="2098774"/>
            <a:ext cx="5901582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Regra do sigilo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897213" y="2389981"/>
            <a:ext cx="5901582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Fatos conhecidos no exercício profissional devem ser preservados — é dever ético e legal do enfermeiro.</a:t>
            </a:r>
            <a:endParaRPr lang="en-US" sz="11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085108"/>
            <a:ext cx="6296860" cy="102641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97213" y="3244652"/>
            <a:ext cx="5901582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Consentimento e fluxo de decisão</a:t>
            </a:r>
            <a:endParaRPr lang="en-US" sz="1350" dirty="0"/>
          </a:p>
        </p:txBody>
      </p:sp>
      <p:sp>
        <p:nvSpPr>
          <p:cNvPr id="10" name="Text 5"/>
          <p:cNvSpPr/>
          <p:nvPr/>
        </p:nvSpPr>
        <p:spPr>
          <a:xfrm>
            <a:off x="897213" y="3535859"/>
            <a:ext cx="5901582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Toda comunicação de informações deve considerar o consentimento e o percurso ético da decisão.</a:t>
            </a:r>
            <a:endParaRPr lang="en-US" sz="11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230985"/>
            <a:ext cx="6296860" cy="102641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97213" y="4390529"/>
            <a:ext cx="5901582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Exceções previstas em lei ou decisão judicial</a:t>
            </a:r>
            <a:endParaRPr lang="en-US" sz="1350" dirty="0"/>
          </a:p>
        </p:txBody>
      </p:sp>
      <p:sp>
        <p:nvSpPr>
          <p:cNvPr id="13" name="Text 7"/>
          <p:cNvSpPr/>
          <p:nvPr/>
        </p:nvSpPr>
        <p:spPr>
          <a:xfrm>
            <a:off x="897213" y="4681736"/>
            <a:ext cx="5901582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Situações aplicáveis: hipóteses previstas na legislação, decisão judicial ou revelação necessária à assistência — sempre com o mínimo de informação indispensável.</a:t>
            </a:r>
            <a:endParaRPr lang="en-US" sz="1100" dirty="0"/>
          </a:p>
        </p:txBody>
      </p:sp>
      <p:sp>
        <p:nvSpPr>
          <p:cNvPr id="14" name="Shape 8"/>
          <p:cNvSpPr/>
          <p:nvPr/>
        </p:nvSpPr>
        <p:spPr>
          <a:xfrm>
            <a:off x="661475" y="5391745"/>
            <a:ext cx="6296860" cy="921345"/>
          </a:xfrm>
          <a:prstGeom prst="roundRect">
            <a:avLst>
              <a:gd name="adj" fmla="val 6409"/>
            </a:avLst>
          </a:prstGeom>
          <a:solidFill>
            <a:srgbClr val="FCF2B5"/>
          </a:solidFill>
          <a:ln/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965" y="5563096"/>
            <a:ext cx="175712" cy="14049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118167" y="5546328"/>
            <a:ext cx="5699677" cy="6241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spc="-22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formulação original "dever absoluto" e a regra genérica sobre risco a terceiros foram ajustadas para aderir ao art. 52 da Resolução Cofen 564/2017. 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spc="-22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Validar com a professora antes de disponibilizar.</a:t>
            </a:r>
            <a:endParaRPr lang="en-US" sz="11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775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b="1" spc="-7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enfermeiro como agente de transformação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661475" y="1477070"/>
            <a:ext cx="6296860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spc="-2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Humanizar é uma prática técnica, ética e social: tratar cada pessoa com história e contexto, transformar a consulta em espaço educativo e enfrentar preconceitos no serviço.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661475" y="1928912"/>
            <a:ext cx="279095" cy="279102"/>
          </a:xfrm>
          <a:prstGeom prst="roundRect">
            <a:avLst>
              <a:gd name="adj" fmla="val 18667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33536" y="1971477"/>
            <a:ext cx="5924799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spc="-37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Humanização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33536" y="2221012"/>
            <a:ext cx="5924799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spc="-2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Tratar cada pessoa como sujeito de direitos, com história, contexto e singularidade.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661475" y="2580680"/>
            <a:ext cx="279095" cy="279102"/>
          </a:xfrm>
          <a:prstGeom prst="roundRect">
            <a:avLst>
              <a:gd name="adj" fmla="val 18667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3536" y="2623245"/>
            <a:ext cx="5924799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spc="-37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Educação em saúde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033536" y="2872780"/>
            <a:ext cx="5924799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spc="-2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Transformar cada consulta em espaço educativo, acessível e adequado à realidade da pessoa.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661475" y="3232448"/>
            <a:ext cx="279095" cy="279102"/>
          </a:xfrm>
          <a:prstGeom prst="roundRect">
            <a:avLst>
              <a:gd name="adj" fmla="val 18667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33536" y="3275012"/>
            <a:ext cx="5924799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spc="-37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Combate ao estigma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33536" y="3524548"/>
            <a:ext cx="5924799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spc="-2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Enfrentar ativamente preconceitos no serviço e contribuir para ambientes de cuidado livres de discriminação.</a:t>
            </a:r>
            <a:endParaRPr lang="en-US" sz="95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483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000" b="1" spc="-91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Do acolhimento ao acompanhamento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61475" y="1334790"/>
            <a:ext cx="10868745" cy="8809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spcAft>
                <a:spcPts val="1250"/>
              </a:spcAft>
              <a:buNone/>
            </a:pPr>
            <a:r>
              <a:rPr lang="en-US" sz="1200" spc="-2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percurso se fecha quando acolhimento, escuta e compreensão produzem um plano pactuado e possível. Preservar sigilo e acompanhar são condições para manter a pessoa vinculada ao serviço.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61475" y="3804345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196DBF"/>
          </a:solidFill>
          <a:ln/>
        </p:spPr>
      </p:sp>
      <p:sp>
        <p:nvSpPr>
          <p:cNvPr id="5" name="Shape 3"/>
          <p:cNvSpPr/>
          <p:nvPr/>
        </p:nvSpPr>
        <p:spPr>
          <a:xfrm>
            <a:off x="2403018" y="3340447"/>
            <a:ext cx="19050" cy="463947"/>
          </a:xfrm>
          <a:prstGeom prst="roundRect">
            <a:avLst>
              <a:gd name="adj" fmla="val 49999"/>
            </a:avLst>
          </a:prstGeom>
          <a:solidFill>
            <a:srgbClr val="196DBF"/>
          </a:solidFill>
          <a:ln/>
        </p:spPr>
      </p:sp>
      <p:sp>
        <p:nvSpPr>
          <p:cNvPr id="6" name="Shape 4"/>
          <p:cNvSpPr/>
          <p:nvPr/>
        </p:nvSpPr>
        <p:spPr>
          <a:xfrm>
            <a:off x="2238617" y="3630364"/>
            <a:ext cx="347951" cy="347960"/>
          </a:xfrm>
          <a:prstGeom prst="roundRect">
            <a:avLst>
              <a:gd name="adj" fmla="val 1866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96559" y="3659336"/>
            <a:ext cx="231968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spc="-55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16054" y="2378472"/>
            <a:ext cx="3193176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Acolher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16054" y="2706886"/>
            <a:ext cx="3193176" cy="47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200" spc="-2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Receber a pessoa sem julgamento, criando condições para o vínculo.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244571" y="3804295"/>
            <a:ext cx="19050" cy="463947"/>
          </a:xfrm>
          <a:prstGeom prst="roundRect">
            <a:avLst>
              <a:gd name="adj" fmla="val 49999"/>
            </a:avLst>
          </a:prstGeom>
          <a:solidFill>
            <a:srgbClr val="196DBF"/>
          </a:solidFill>
          <a:ln/>
        </p:spPr>
      </p:sp>
      <p:sp>
        <p:nvSpPr>
          <p:cNvPr id="11" name="Shape 9"/>
          <p:cNvSpPr/>
          <p:nvPr/>
        </p:nvSpPr>
        <p:spPr>
          <a:xfrm>
            <a:off x="4080170" y="3630364"/>
            <a:ext cx="347951" cy="347960"/>
          </a:xfrm>
          <a:prstGeom prst="roundRect">
            <a:avLst>
              <a:gd name="adj" fmla="val 1866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38112" y="3659336"/>
            <a:ext cx="231968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spc="-55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2657607" y="4422973"/>
            <a:ext cx="3193276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Escutar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657607" y="4751388"/>
            <a:ext cx="3193276" cy="47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200" spc="-2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Praticar escuta qualificada — ativa, empática e livre de estigma.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086124" y="3340447"/>
            <a:ext cx="19050" cy="463947"/>
          </a:xfrm>
          <a:prstGeom prst="roundRect">
            <a:avLst>
              <a:gd name="adj" fmla="val 49999"/>
            </a:avLst>
          </a:prstGeom>
          <a:solidFill>
            <a:srgbClr val="196DBF"/>
          </a:solidFill>
          <a:ln/>
        </p:spPr>
      </p:sp>
      <p:sp>
        <p:nvSpPr>
          <p:cNvPr id="16" name="Shape 14"/>
          <p:cNvSpPr/>
          <p:nvPr/>
        </p:nvSpPr>
        <p:spPr>
          <a:xfrm>
            <a:off x="5921723" y="3630364"/>
            <a:ext cx="347951" cy="347960"/>
          </a:xfrm>
          <a:prstGeom prst="roundRect">
            <a:avLst>
              <a:gd name="adj" fmla="val 1866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79665" y="3659336"/>
            <a:ext cx="231968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spc="-55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499160" y="2378472"/>
            <a:ext cx="3193276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Compreender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499160" y="2706886"/>
            <a:ext cx="3193276" cy="47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200" spc="-2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Identificar barreiras, contexto e perspectiva da pessoa para orientar a conduta.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927777" y="3804295"/>
            <a:ext cx="19050" cy="463947"/>
          </a:xfrm>
          <a:prstGeom prst="roundRect">
            <a:avLst>
              <a:gd name="adj" fmla="val 49999"/>
            </a:avLst>
          </a:prstGeom>
          <a:solidFill>
            <a:srgbClr val="196DBF"/>
          </a:solidFill>
          <a:ln/>
        </p:spPr>
      </p:sp>
      <p:sp>
        <p:nvSpPr>
          <p:cNvPr id="21" name="Shape 19"/>
          <p:cNvSpPr/>
          <p:nvPr/>
        </p:nvSpPr>
        <p:spPr>
          <a:xfrm>
            <a:off x="7763375" y="3630364"/>
            <a:ext cx="347951" cy="347960"/>
          </a:xfrm>
          <a:prstGeom prst="roundRect">
            <a:avLst>
              <a:gd name="adj" fmla="val 1866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821318" y="3659336"/>
            <a:ext cx="231968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spc="-55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6340812" y="4422973"/>
            <a:ext cx="3193176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Pactuar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340812" y="4751388"/>
            <a:ext cx="3193176" cy="47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200" spc="-2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Construir um plano de cuidado possível, negociado e centrado na pessoa.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769330" y="3340447"/>
            <a:ext cx="19050" cy="463947"/>
          </a:xfrm>
          <a:prstGeom prst="roundRect">
            <a:avLst>
              <a:gd name="adj" fmla="val 49999"/>
            </a:avLst>
          </a:prstGeom>
          <a:solidFill>
            <a:srgbClr val="196DBF"/>
          </a:solidFill>
          <a:ln/>
        </p:spPr>
      </p:sp>
      <p:sp>
        <p:nvSpPr>
          <p:cNvPr id="26" name="Shape 24"/>
          <p:cNvSpPr/>
          <p:nvPr/>
        </p:nvSpPr>
        <p:spPr>
          <a:xfrm>
            <a:off x="9604928" y="3630364"/>
            <a:ext cx="347951" cy="347960"/>
          </a:xfrm>
          <a:prstGeom prst="roundRect">
            <a:avLst>
              <a:gd name="adj" fmla="val 1866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62871" y="3659336"/>
            <a:ext cx="231968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spc="-55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8182366" y="2378472"/>
            <a:ext cx="3193276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Acompanhar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8182366" y="2706886"/>
            <a:ext cx="3193276" cy="47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200" spc="-2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Garantir continuidade, sigilo e vínculo para manter a pessoa conectada ao serviço.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61475" y="5431532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661475" y="5706070"/>
            <a:ext cx="10868745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00" b="1" spc="-55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Quando acolhimento, escuta e compreensão se unem, o cuidado torna-se um ato de justiça e vínculo.</a:t>
            </a:r>
            <a:endParaRPr lang="en-US" sz="1800" dirty="0"/>
          </a:p>
        </p:txBody>
      </p:sp>
      <p:pic>
        <p:nvPicPr>
          <p:cNvPr id="3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2026-09-08T11:56:11Z</dcterms:created>
  <dcterms:modified xsi:type="dcterms:W3CDTF">2026-09-08T11:56:11Z</dcterms:modified>
</cp:coreProperties>
</file>