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Inter Bold"/>
      <p:regular r:id="rId201314"/>
    </p:embeddedFont>
    <p:embeddedFont>
      <p:font typeface="Inter Black"/>
      <p:regular r:id="rId201315"/>
    </p:embeddedFont>
    <p:embeddedFont>
      <p:font typeface="Inter"/>
      <p:regular r:id="rId201316"/>
    </p:embeddedFont>
    <p:embeddedFont>
      <p:font typeface="Inter Semi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 resultado reagente ou não reagente não encerra o raciocínio. É preciso saber o que o teste detecta, quando detecta e em qual população foi aplicado.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Esses conceitos descrevem o desempenho do teste, mas não respondem sozinhos o que um resultado significa para aquela pessoa.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mesmo teste pode ter valores preditivos diferentes em populações diferentes. Por isso, o contexto epidemiológico faz parte da interpretação.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janela depende do agente, do marcador e da tecnologia. Um resultado precoce não reagente não deve ser interpretado fora do tempo e das circunstâncias da exposição.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interpretação combina o marcador específico, a titulação, o tratamento anterior, novas exposições e o seguimento.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 teste treponêmico reagente precisa ser lido junto da história e de outro princípio de teste. A persistência do marcador exige evitar conclusões automáticas.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titulação apoia avaliação de atividade e resposta, mas sua interpretação depende do momento clínico, do tratamento anterior e do protocolo vigente.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efeito prozona, o excesso de anticorpos pode impedir a formação visível esperada. A discordância exige investigação, não descarte automático da hipótese clínica.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tecnologia molecular detecta material genético. A escolha da amostra acompanha práticas, sítios expostos, indicação clínica e disponibilidade.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Processo de Enfermagem transforma dados laboratoriais em orientação, retestagem, confirmação e acompanhamento. Interpretar é correlacionar, explicar limites e definir próximos passos.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80B9DD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image" Target="../media/image-2-1.png"/><Relationship Id="rId4" Type="http://schemas.openxmlformats.org/officeDocument/2006/relationships/image" Target="../media/image-2-2.svg"/><Relationship Id="rId5" Type="http://schemas.openxmlformats.org/officeDocument/2006/relationships/image" Target="../media/image-1-6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6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1-6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svg"/><Relationship Id="rId4" Type="http://schemas.openxmlformats.org/officeDocument/2006/relationships/image" Target="../media/image-5-2.png"/><Relationship Id="rId5" Type="http://schemas.openxmlformats.org/officeDocument/2006/relationships/image" Target="../media/image-5-3.svg"/><Relationship Id="rId6" Type="http://schemas.openxmlformats.org/officeDocument/2006/relationships/image" Target="../media/image-5-6.png"/><Relationship Id="rId7" Type="http://schemas.openxmlformats.org/officeDocument/2006/relationships/image" Target="../media/image-5-7.svg"/><Relationship Id="rId8" Type="http://schemas.openxmlformats.org/officeDocument/2006/relationships/image" Target="../media/image-5-8.png"/><Relationship Id="rId9" Type="http://schemas.openxmlformats.org/officeDocument/2006/relationships/image" Target="../media/image-1-6.png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1-6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1.png"/><Relationship Id="rId4" Type="http://schemas.openxmlformats.org/officeDocument/2006/relationships/image" Target="../media/image-7-2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1-6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1-6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svg"/><Relationship Id="rId4" Type="http://schemas.openxmlformats.org/officeDocument/2006/relationships/image" Target="../media/image-9-2.png"/><Relationship Id="rId5" Type="http://schemas.openxmlformats.org/officeDocument/2006/relationships/image" Target="../media/image-9-3.svg"/><Relationship Id="rId6" Type="http://schemas.openxmlformats.org/officeDocument/2006/relationships/image" Target="../media/image-9-2.png"/><Relationship Id="rId7" Type="http://schemas.openxmlformats.org/officeDocument/2006/relationships/image" Target="../media/image-9-3.svg"/><Relationship Id="rId8" Type="http://schemas.openxmlformats.org/officeDocument/2006/relationships/image" Target="../media/image-5-8.png"/><Relationship Id="rId9" Type="http://schemas.openxmlformats.org/officeDocument/2006/relationships/image" Target="../media/image-1-6.png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4-2.png"/><Relationship Id="rId3" Type="http://schemas.openxmlformats.org/officeDocument/2006/relationships/image" Target="../media/image-1-6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730151"/>
            <a:ext cx="1452923" cy="59541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61475" y="1717278"/>
            <a:ext cx="10868745" cy="490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050" b="1" spc="-93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SAÚDE SEXUAL EM FOCO</a:t>
            </a:r>
            <a:endParaRPr lang="en-US" sz="3050" dirty="0"/>
          </a:p>
        </p:txBody>
      </p:sp>
      <p:sp>
        <p:nvSpPr>
          <p:cNvPr id="5" name="Text 1"/>
          <p:cNvSpPr/>
          <p:nvPr/>
        </p:nvSpPr>
        <p:spPr>
          <a:xfrm>
            <a:off x="661475" y="2267843"/>
            <a:ext cx="10868745" cy="39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450" b="1" spc="-74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Riscos na interpretação de resultados</a:t>
            </a:r>
            <a:endParaRPr lang="en-US" sz="2450" dirty="0"/>
          </a:p>
        </p:txBody>
      </p:sp>
      <p:sp>
        <p:nvSpPr>
          <p:cNvPr id="6" name="Shape 2"/>
          <p:cNvSpPr/>
          <p:nvPr/>
        </p:nvSpPr>
        <p:spPr>
          <a:xfrm>
            <a:off x="661475" y="2923580"/>
            <a:ext cx="10868745" cy="31750"/>
          </a:xfrm>
          <a:prstGeom prst="roundRect">
            <a:avLst>
              <a:gd name="adj" fmla="val 49999"/>
            </a:avLst>
          </a:prstGeom>
          <a:solidFill>
            <a:srgbClr val="FFFFFF"/>
          </a:solidFill>
          <a:ln/>
        </p:spPr>
      </p:sp>
      <p:sp>
        <p:nvSpPr>
          <p:cNvPr id="7" name="Text 3"/>
          <p:cNvSpPr/>
          <p:nvPr/>
        </p:nvSpPr>
        <p:spPr>
          <a:xfrm>
            <a:off x="661475" y="3218359"/>
            <a:ext cx="10868745" cy="490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050" b="1" spc="-93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Além da execução técnica</a:t>
            </a:r>
            <a:endParaRPr lang="en-US" sz="3050" dirty="0"/>
          </a:p>
        </p:txBody>
      </p:sp>
      <p:sp>
        <p:nvSpPr>
          <p:cNvPr id="8" name="Text 4"/>
          <p:cNvSpPr/>
          <p:nvPr/>
        </p:nvSpPr>
        <p:spPr>
          <a:xfrm>
            <a:off x="356682" y="3933130"/>
            <a:ext cx="11478330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Interpretar testes exige correlacionar tecnologia, tempo, prevalência e clínica</a:t>
            </a:r>
            <a:endParaRPr lang="en-US" sz="12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4346178"/>
            <a:ext cx="3622882" cy="62845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18534" y="5123855"/>
            <a:ext cx="3308763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Execução</a:t>
            </a:r>
            <a:endParaRPr lang="en-US" sz="1500" dirty="0"/>
          </a:p>
        </p:txBody>
      </p:sp>
      <p:sp>
        <p:nvSpPr>
          <p:cNvPr id="11" name="Text 6"/>
          <p:cNvSpPr/>
          <p:nvPr/>
        </p:nvSpPr>
        <p:spPr>
          <a:xfrm>
            <a:off x="818534" y="5458916"/>
            <a:ext cx="3308763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Realização técnica do teste</a:t>
            </a:r>
            <a:endParaRPr lang="en-US" sz="12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357" y="4346178"/>
            <a:ext cx="3622882" cy="62845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4441416" y="5123855"/>
            <a:ext cx="3308763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Interpretação</a:t>
            </a:r>
            <a:endParaRPr lang="en-US" sz="1500" dirty="0"/>
          </a:p>
        </p:txBody>
      </p:sp>
      <p:sp>
        <p:nvSpPr>
          <p:cNvPr id="14" name="Text 8"/>
          <p:cNvSpPr/>
          <p:nvPr/>
        </p:nvSpPr>
        <p:spPr>
          <a:xfrm>
            <a:off x="4441416" y="5458916"/>
            <a:ext cx="3308763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Leitura contextualizada do resultado</a:t>
            </a:r>
            <a:endParaRPr lang="en-US" sz="120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7239" y="4346178"/>
            <a:ext cx="3622882" cy="628452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8064298" y="5123855"/>
            <a:ext cx="3308763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Aconselhamento</a:t>
            </a:r>
            <a:endParaRPr lang="en-US" sz="1500" dirty="0"/>
          </a:p>
        </p:txBody>
      </p:sp>
      <p:sp>
        <p:nvSpPr>
          <p:cNvPr id="17" name="Text 10"/>
          <p:cNvSpPr/>
          <p:nvPr/>
        </p:nvSpPr>
        <p:spPr>
          <a:xfrm>
            <a:off x="8064298" y="5458916"/>
            <a:ext cx="3308763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Orientação qualificada para a pessoa</a:t>
            </a:r>
            <a:endParaRPr lang="en-US" sz="1200" dirty="0"/>
          </a:p>
        </p:txBody>
      </p:sp>
      <p:sp>
        <p:nvSpPr>
          <p:cNvPr id="18" name="Text 11"/>
          <p:cNvSpPr/>
          <p:nvPr/>
        </p:nvSpPr>
        <p:spPr>
          <a:xfrm>
            <a:off x="661475" y="6084987"/>
            <a:ext cx="10868745" cy="294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b="1" i="1" spc="-56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Professora: Jamila Fabiana de Oliveira Costa</a:t>
            </a:r>
            <a:endParaRPr lang="en-US" sz="1850" dirty="0"/>
          </a:p>
        </p:txBody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Sensibilidade e especificidade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09700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Esses conceitos descrevem o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desempenho do teste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mas não respondem sozinhos o que um resultado significa para aquela pessoa.</a:t>
            </a:r>
            <a:endParaRPr lang="en-US" sz="1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1860352"/>
            <a:ext cx="5351725" cy="152023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22017" y="2044700"/>
            <a:ext cx="49068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Sensibilidade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922017" y="2402384"/>
            <a:ext cx="490684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Capacidade de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reconhecer quem tem a condição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reduz falsos-negativos. Teste sensível raramente deixa de detectar quem está infectado.</a:t>
            </a:r>
            <a:endParaRPr lang="en-US" sz="13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8495" y="1860352"/>
            <a:ext cx="5351725" cy="152023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439037" y="2044700"/>
            <a:ext cx="49068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Especificidade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6439037" y="2402384"/>
            <a:ext cx="490684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Capacidade de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reconhecer quem não tem a condição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reduz falsos-positivos. Teste específico raramente aponta doença em quem está sadio.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661475" y="3628628"/>
            <a:ext cx="1086874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Matriz de desempenho do teste</a:t>
            </a:r>
            <a:endParaRPr lang="en-US" sz="16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4135140"/>
          <a:ext cx="9143771" cy="914400"/>
        </p:xfrm>
        <a:graphic>
          <a:graphicData uri="http://schemas.openxmlformats.org/drawingml/2006/table">
            <a:tbl>
              <a:tblPr/>
              <a:tblGrid>
                <a:gridCol w="3695373"/>
                <a:gridCol w="3586686"/>
                <a:gridCol w="3586686"/>
              </a:tblGrid>
              <a:tr h="47891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spc="-26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Condição presente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spc="-26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Condição ausente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</a:tr>
              <a:tr h="4820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spc="-26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Resultado reagente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spc="-26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Verdadeiro-positivo ✓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spc="-26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Falso-positivo ✗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</a:tr>
              <a:tr h="47891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spc="-26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Resultado não reagente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spc="-26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Falso-negativo ✗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spc="-26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Verdadeiro-negativo ✓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</a:tr>
            </a:tbl>
          </a:graphicData>
        </a:graphic>
      </p:graphicFrame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VPP, VPN e prevalência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09700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mesmo teste pode ter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valores preditivos diferentes em populações diferentes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Por isso, o contexto epidemiológico faz parte da interpretação.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311003"/>
            <a:ext cx="3879951" cy="1560909"/>
          </a:xfrm>
          <a:prstGeom prst="roundRect">
            <a:avLst>
              <a:gd name="adj" fmla="val 4450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33119" y="2482652"/>
            <a:ext cx="353666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VPP — Valor Preditivo Positivo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2906415"/>
            <a:ext cx="3536663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Chance de um resultado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positivo corresponder à condição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varia conforme a prevalência na população testada.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61475" y="4037211"/>
            <a:ext cx="3879951" cy="1560909"/>
          </a:xfrm>
          <a:prstGeom prst="roundRect">
            <a:avLst>
              <a:gd name="adj" fmla="val 4450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33119" y="4208859"/>
            <a:ext cx="353666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VPN — Valor Preditivo Negativo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33119" y="4632623"/>
            <a:ext cx="3536663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Chance de um resultado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negativo corresponder à ausência da condição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também varia com a prevalência.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951189" y="2290266"/>
            <a:ext cx="658528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Mesma tecnologia — dois contextos epidemiológicos</a:t>
            </a:r>
            <a:endParaRPr lang="en-US" sz="1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951189" y="2734766"/>
          <a:ext cx="9143771" cy="914400"/>
        </p:xfrm>
        <a:graphic>
          <a:graphicData uri="http://schemas.openxmlformats.org/drawingml/2006/table">
            <a:tbl>
              <a:tblPr/>
              <a:tblGrid>
                <a:gridCol w="2238996"/>
                <a:gridCol w="2173143"/>
                <a:gridCol w="2173143"/>
              </a:tblGrid>
              <a:tr h="47891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spc="-26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Parâmetro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spc="-26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Alta prevalência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spc="-26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Baixa prevalência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</a:tr>
              <a:tr h="4820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spc="-26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VPP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spc="-26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↑ Maior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spc="-26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↓ Menor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</a:tr>
              <a:tr h="4820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spc="-26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VPN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spc="-26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↓ Menor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spc="-26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↑ Maior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</a:tr>
              <a:tr h="74352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spc="-26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Sensibilidade / Especificidade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spc="-26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Inalteradas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spc="-26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Inalteradas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</a:tr>
            </a:tbl>
          </a:graphicData>
        </a:graphic>
      </p:graphicFrame>
      <p:sp>
        <p:nvSpPr>
          <p:cNvPr id="12" name="Text 9"/>
          <p:cNvSpPr/>
          <p:nvPr/>
        </p:nvSpPr>
        <p:spPr>
          <a:xfrm>
            <a:off x="4951189" y="5120184"/>
            <a:ext cx="6585281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 propriedades intrínsecas do teste permanecem as mesmas; o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contexto epidemiológico altera o significado clínico do resultado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30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b="1" spc="-7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Janela: o marcador ainda não apareceu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61475" y="1187351"/>
            <a:ext cx="1086874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 resultado precoce não reagente </a:t>
            </a:r>
            <a:pPr algn="l" indent="0" marL="0">
              <a:lnSpc>
                <a:spcPct val="120000"/>
              </a:lnSpc>
              <a:buNone/>
            </a:pPr>
            <a:r>
              <a:rPr lang="en-US" sz="1000" b="1" spc="-21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não deve ser interpretado fora do tempo e das circunstâncias da exposição</a:t>
            </a:r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A janela depende do agente, do marcador e da tecnologia utilizada.</a:t>
            </a:r>
            <a:endParaRPr lang="en-US" sz="1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8389" y="1687413"/>
            <a:ext cx="8694917" cy="393124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488061" y="4770436"/>
            <a:ext cx="2052811" cy="242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Decisão de retestagem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2488061" y="5081847"/>
            <a:ext cx="2956716" cy="174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4000"/>
              </a:lnSpc>
              <a:buNone/>
            </a:pPr>
            <a:r>
              <a:rPr lang="en-US" sz="1200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Conforme protocolo vigente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2488061" y="3830814"/>
            <a:ext cx="1939537" cy="242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Detecção possível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2488061" y="4142225"/>
            <a:ext cx="2956716" cy="174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4000"/>
              </a:lnSpc>
              <a:buNone/>
            </a:pPr>
            <a:r>
              <a:rPr lang="en-US" sz="1200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Teste pode identificar o marcador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2488061" y="2891193"/>
            <a:ext cx="1939537" cy="242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Período de janela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2488061" y="3202604"/>
            <a:ext cx="2956716" cy="174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4000"/>
              </a:lnSpc>
              <a:buNone/>
            </a:pPr>
            <a:r>
              <a:rPr lang="en-US" sz="1200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Marcador ainda não detectável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2488061" y="1951572"/>
            <a:ext cx="1939537" cy="242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Exposição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2488061" y="2262983"/>
            <a:ext cx="2956716" cy="174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4000"/>
              </a:lnSpc>
              <a:buNone/>
            </a:pPr>
            <a:r>
              <a:rPr lang="en-US" sz="1200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Contato inicial com o agente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61475" y="5737721"/>
            <a:ext cx="10868745" cy="457597"/>
          </a:xfrm>
          <a:prstGeom prst="roundRect">
            <a:avLst>
              <a:gd name="adj" fmla="val 12144"/>
            </a:avLst>
          </a:prstGeom>
          <a:solidFill>
            <a:srgbClr val="FCF2B5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30" y="5894090"/>
            <a:ext cx="165294" cy="132259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091280" y="5876528"/>
            <a:ext cx="1091627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</a:t>
            </a:r>
            <a:pPr algn="l" indent="0" marL="0">
              <a:lnSpc>
                <a:spcPct val="120000"/>
              </a:lnSpc>
              <a:buNone/>
            </a:pPr>
            <a:r>
              <a:rPr lang="en-US" sz="1000" b="1" spc="-21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ATENÇÃO PARA VALIDAÇÃO:</a:t>
            </a:r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Confirmar qualquer prazo de retestagem no protocolo vigente; não mostrar "30 dias" como regra universal.</a:t>
            </a:r>
            <a:endParaRPr lang="en-US" sz="100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439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b="1" spc="-83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Sífilis: combine princípios diferentes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661475" y="1240433"/>
            <a:ext cx="11478330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interpretação combina o </a:t>
            </a:r>
            <a:pPr algn="l" indent="0" marL="0">
              <a:lnSpc>
                <a:spcPct val="123000"/>
              </a:lnSpc>
              <a:buNone/>
            </a:pPr>
            <a:r>
              <a:rPr lang="en-US" sz="1100" b="1" spc="-2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marcador específico</a:t>
            </a:r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a titulação, o tratamento anterior, novas exposições e o seguimento.</a:t>
            </a:r>
            <a:endParaRPr lang="en-US" sz="11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8225" y="1717179"/>
            <a:ext cx="4949900" cy="372060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19808" y="3396750"/>
            <a:ext cx="902716" cy="619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300" b="1" spc="-3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Interpretação integrada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470213" y="4439968"/>
            <a:ext cx="1342950" cy="412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300" b="1" spc="-3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Teste não treponêmico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470213" y="4911520"/>
            <a:ext cx="1342950" cy="152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96000"/>
              </a:lnSpc>
              <a:buNone/>
            </a:pPr>
            <a:r>
              <a:rPr lang="en-US" sz="10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Titulação e atividade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321716" y="4287218"/>
            <a:ext cx="1342951" cy="412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300" b="1" spc="-3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História clínica e terapêutica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1321716" y="4758770"/>
            <a:ext cx="1342951" cy="45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96000"/>
              </a:lnSpc>
              <a:buNone/>
            </a:pPr>
            <a:r>
              <a:rPr lang="en-US" sz="10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Tratamento, exposições, seguimento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2877617" y="1999638"/>
            <a:ext cx="1379646" cy="412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300" b="1" spc="-3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Teste treponêmico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2877617" y="2471190"/>
            <a:ext cx="1379646" cy="152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96000"/>
              </a:lnSpc>
              <a:buNone/>
            </a:pPr>
            <a:r>
              <a:rPr lang="en-US" sz="10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Anticorpos específicos</a:t>
            </a:r>
            <a:endParaRPr lang="en-US" sz="10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34215" y="1717179"/>
            <a:ext cx="4702256" cy="1074241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069953" y="1876723"/>
            <a:ext cx="4306978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Treponêmico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7069953" y="2215753"/>
            <a:ext cx="4306978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Detecta anticorpos específicos; pode permanecer reagente após tratamento.</a:t>
            </a:r>
            <a:endParaRPr lang="en-US" sz="110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34215" y="2910880"/>
            <a:ext cx="4702256" cy="107424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069953" y="3070423"/>
            <a:ext cx="4306978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Não treponêmico</a:t>
            </a:r>
            <a:endParaRPr lang="en-US" sz="1350" dirty="0"/>
          </a:p>
        </p:txBody>
      </p:sp>
      <p:sp>
        <p:nvSpPr>
          <p:cNvPr id="17" name="Text 12"/>
          <p:cNvSpPr/>
          <p:nvPr/>
        </p:nvSpPr>
        <p:spPr>
          <a:xfrm>
            <a:off x="7069953" y="3409454"/>
            <a:ext cx="4306978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Resultado em títulos; útil para avaliar atividade e resposta ao tratamento.</a:t>
            </a:r>
            <a:endParaRPr lang="en-US" sz="1100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34215" y="4104580"/>
            <a:ext cx="4702256" cy="86618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069953" y="4264124"/>
            <a:ext cx="4306978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História clínica e terapêutica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7069953" y="4603155"/>
            <a:ext cx="4306978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Tratamento anterior, novas exposições, sintomas e seguimento.</a:t>
            </a:r>
            <a:endParaRPr lang="en-US" sz="1100" dirty="0"/>
          </a:p>
        </p:txBody>
      </p:sp>
      <p:sp>
        <p:nvSpPr>
          <p:cNvPr id="21" name="Shape 15"/>
          <p:cNvSpPr/>
          <p:nvPr/>
        </p:nvSpPr>
        <p:spPr>
          <a:xfrm>
            <a:off x="6834215" y="5105102"/>
            <a:ext cx="4702256" cy="701278"/>
          </a:xfrm>
          <a:prstGeom prst="roundRect">
            <a:avLst>
              <a:gd name="adj" fmla="val 8420"/>
            </a:avLst>
          </a:prstGeom>
          <a:solidFill>
            <a:srgbClr val="FCF2B5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4705" y="5289153"/>
            <a:ext cx="175712" cy="140494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290907" y="5247680"/>
            <a:ext cx="4105073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</a:t>
            </a:r>
            <a:pPr algn="l" indent="0" marL="0">
              <a:lnSpc>
                <a:spcPct val="123000"/>
              </a:lnSpc>
              <a:buNone/>
            </a:pPr>
            <a:r>
              <a:rPr lang="en-US" sz="1100" b="1" spc="-22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ATENÇÃO PARA VALIDAÇÃO:</a:t>
            </a:r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Confirmar fluxo oficial e nomenclatura antes da gravação.</a:t>
            </a:r>
            <a:endParaRPr lang="en-US" sz="1100" dirty="0"/>
          </a:p>
        </p:txBody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621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2273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Treponêmico: memória de contato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1843782"/>
            <a:ext cx="629686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 teste treponêmico reagente precisa ser lido junto da história e de outro princípio de teste. A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persistência do marcador exige evitar conclusões automáticas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661475" y="2559050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98830" y="2615902"/>
            <a:ext cx="575950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Detecta anticorpos específicos ao Treponema pallidum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98830" y="2973586"/>
            <a:ext cx="575950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reatividade indica contato com o agente — não necessariamente doença ativa no momento.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61475" y="3833515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198830" y="3890367"/>
            <a:ext cx="575950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Pode permanecer reagente após tratamento adequado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198830" y="4248051"/>
            <a:ext cx="575950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memória imunológica mantém anticorpos detectáveis — resultado isolado não define atividade nem reinfecção.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61475" y="5107980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98830" y="5164832"/>
            <a:ext cx="575950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Resultado isolado é insuficiente para decisão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198830" y="5522516"/>
            <a:ext cx="575950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leitura exige correlação com histórico terapêutico e teste de princípio complementar.</a:t>
            </a:r>
            <a:endParaRPr lang="en-US" sz="130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00" b="1" spc="-8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Não treponêmico: titulação e seguimento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61475" y="1295301"/>
            <a:ext cx="11478330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titulação apoia avaliação de atividade e resposta, mas sua interpretação depende do </a:t>
            </a:r>
            <a:pPr algn="l" indent="0" marL="0">
              <a:lnSpc>
                <a:spcPct val="127000"/>
              </a:lnSpc>
              <a:buNone/>
            </a:pPr>
            <a:r>
              <a:rPr lang="en-US" sz="1150" b="1" spc="-23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momento clínico, do tratamento anterior e do protocolo vigente</a:t>
            </a:r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806178"/>
            <a:ext cx="5252807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spc="-44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VDRL / RPR — resultado em títulos</a:t>
            </a:r>
            <a:endParaRPr lang="en-US" sz="14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189361"/>
            <a:ext cx="5252807" cy="115460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05547" y="2357239"/>
            <a:ext cx="4840861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spc="-44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Tendência de queda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905547" y="2723654"/>
            <a:ext cx="4840861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Pode indicar resposta ao tratamento — avaliada em conjunto com o histórico.</a:t>
            </a:r>
            <a:endParaRPr lang="en-US" sz="11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477915"/>
            <a:ext cx="5252807" cy="115460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05547" y="3645793"/>
            <a:ext cx="4840861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spc="-44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Tendência de elevação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905547" y="4012208"/>
            <a:ext cx="4840861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Pode indicar falha terapêutica ou nova exposição — requer investigação.</a:t>
            </a:r>
            <a:endParaRPr lang="en-US" sz="11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4766469"/>
            <a:ext cx="5252807" cy="92839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05547" y="4934347"/>
            <a:ext cx="4840861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spc="-44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Título estável</a:t>
            </a:r>
            <a:endParaRPr lang="en-US" sz="1450" dirty="0"/>
          </a:p>
        </p:txBody>
      </p:sp>
      <p:sp>
        <p:nvSpPr>
          <p:cNvPr id="13" name="Text 8"/>
          <p:cNvSpPr/>
          <p:nvPr/>
        </p:nvSpPr>
        <p:spPr>
          <a:xfrm>
            <a:off x="905547" y="5300762"/>
            <a:ext cx="4840861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Leitura depende do contexto clínico e do protocolo vigente.</a:t>
            </a:r>
            <a:endParaRPr lang="en-US" sz="1150" dirty="0"/>
          </a:p>
        </p:txBody>
      </p:sp>
      <p:sp>
        <p:nvSpPr>
          <p:cNvPr id="14" name="Text 9"/>
          <p:cNvSpPr/>
          <p:nvPr/>
        </p:nvSpPr>
        <p:spPr>
          <a:xfrm>
            <a:off x="6283763" y="1806178"/>
            <a:ext cx="5252807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spc="-44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Comparação longitudinal de títulos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83763" y="2189361"/>
          <a:ext cx="9143771" cy="914400"/>
        </p:xfrm>
        <a:graphic>
          <a:graphicData uri="http://schemas.openxmlformats.org/drawingml/2006/table">
            <a:tbl>
              <a:tblPr/>
              <a:tblGrid>
                <a:gridCol w="2101123"/>
                <a:gridCol w="3151684"/>
              </a:tblGrid>
              <a:tr h="40281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spc="-23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Momento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48852" marR="148852" marT="6350" marB="6350" anchor="ctr">
                    <a:lnL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spc="-23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Significado possível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48852" marR="148852" marT="6350" marB="6350" anchor="ctr">
                    <a:lnL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</a:tr>
              <a:tr h="40599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spc="-23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Diagnóstico inicial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48852" marR="148852" marT="6350" marB="6350" anchor="ctr">
                    <a:lnL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spc="-23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Referência basal para seguimento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48852" marR="148852" marT="6350" marB="6350" anchor="ctr">
                    <a:lnL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</a:tr>
              <a:tr h="40599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spc="-23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Após intervenção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48852" marR="148852" marT="6350" marB="6350" anchor="ctr">
                    <a:lnL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spc="-23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Comparar com basal conforme protocolo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48852" marR="148852" marT="6350" marB="6350" anchor="ctr">
                    <a:lnL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</a:tr>
              <a:tr h="62903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spc="-23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Seguimento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48852" marR="148852" marT="6350" marB="6350" anchor="ctr">
                    <a:lnL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spc="-23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Monitorar tendência — sem desfecho automático</a:t>
                      </a:r>
                      <a:endParaRPr lang="en-US" sz="11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48852" marR="148852" marT="6350" marB="6350" anchor="ctr">
                    <a:lnL w="12700" cap="flat" cmpd="sng" algn="ctr">
                      <a:solidFill>
                        <a:srgbClr val="FF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D1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EFE"/>
                    </a:solidFill>
                  </a:tcPr>
                </a:tc>
              </a:tr>
            </a:tbl>
          </a:graphicData>
        </a:graphic>
      </p:graphicFrame>
      <p:sp>
        <p:nvSpPr>
          <p:cNvPr id="16" name="Shape 10"/>
          <p:cNvSpPr/>
          <p:nvPr/>
        </p:nvSpPr>
        <p:spPr>
          <a:xfrm>
            <a:off x="6283763" y="4196655"/>
            <a:ext cx="5252807" cy="774303"/>
          </a:xfrm>
          <a:prstGeom prst="roundRect">
            <a:avLst>
              <a:gd name="adj" fmla="val 8074"/>
            </a:avLst>
          </a:prstGeom>
          <a:solidFill>
            <a:srgbClr val="FCF2B5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2588" y="4402634"/>
            <a:ext cx="186031" cy="148828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767442" y="4354413"/>
            <a:ext cx="4620303" cy="4587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</a:t>
            </a:r>
            <a:pPr algn="l" indent="0" marL="0">
              <a:lnSpc>
                <a:spcPct val="127000"/>
              </a:lnSpc>
              <a:buNone/>
            </a:pPr>
            <a:r>
              <a:rPr lang="en-US" sz="1150" b="1" spc="-23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ATENÇÃO PARA VALIDAÇÃO:</a:t>
            </a:r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Confirmar critérios temporais e de variação de títulos no protocolo vigente.</a:t>
            </a:r>
            <a:endParaRPr lang="en-US" sz="1150" dirty="0"/>
          </a:p>
        </p:txBody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Quando clínica e VDRL discordam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09700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efeito prozona, o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excesso de anticorpos pode impedir a formação visível esperada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A discordância exige investigação, não descarte automático da hipótese clínica.</a:t>
            </a:r>
            <a:endParaRPr lang="en-US" sz="1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977" y="2311003"/>
            <a:ext cx="5113110" cy="303470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61773" y="4641791"/>
            <a:ext cx="1270995" cy="244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Ler título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2959971" y="4641791"/>
            <a:ext cx="1270995" cy="244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Diluir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332053" y="4641791"/>
            <a:ext cx="1270995" cy="244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Prozona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867452" y="2311003"/>
            <a:ext cx="2251812" cy="2348607"/>
          </a:xfrm>
          <a:prstGeom prst="roundRect">
            <a:avLst>
              <a:gd name="adj" fmla="val 3085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039097" y="2482652"/>
            <a:ext cx="190852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Clínica sugestiva + VDRL não reagente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039097" y="3164880"/>
            <a:ext cx="1908524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Considerar efeito prozona — o excesso de anticorpos pode mascarar a reatividade esperada.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9284559" y="2311003"/>
            <a:ext cx="2251912" cy="2348607"/>
          </a:xfrm>
          <a:prstGeom prst="roundRect">
            <a:avLst>
              <a:gd name="adj" fmla="val 3085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456203" y="2482652"/>
            <a:ext cx="1908623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Conduta investigativa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9456203" y="3164880"/>
            <a:ext cx="1908623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Discutir diluição da amostra conforme fluxo institucional vigente — não descartar a hipótese clínica.</a:t>
            </a:r>
            <a:endParaRPr lang="en-US" sz="130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439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b="1" spc="-83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NAAT/PCR: detectar material genético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661475" y="1240433"/>
            <a:ext cx="11478330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tecnologia molecular detecta material genético. A </a:t>
            </a:r>
            <a:pPr algn="l" indent="0" marL="0">
              <a:lnSpc>
                <a:spcPct val="123000"/>
              </a:lnSpc>
              <a:buNone/>
            </a:pPr>
            <a:r>
              <a:rPr lang="en-US" sz="1100" b="1" spc="-2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escolha da amostra acompanha práticas, sítios expostos, indicação clínica e disponibilidade</a:t>
            </a:r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1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426" y="1717179"/>
            <a:ext cx="5235841" cy="277326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848372" y="3699224"/>
            <a:ext cx="1294540" cy="1618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000" b="1" spc="-31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Amostra Coletada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756316" y="3907074"/>
            <a:ext cx="1386596" cy="2394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96000"/>
              </a:lnSpc>
              <a:buNone/>
            </a:pPr>
            <a:r>
              <a:rPr lang="en-US" sz="800" spc="-20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Coleta conforme sítio exposto e indicação clínica.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1342063" y="2060870"/>
            <a:ext cx="1294540" cy="1618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000" b="1" spc="-31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Amplificação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250007" y="2268721"/>
            <a:ext cx="1386596" cy="2394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96000"/>
              </a:lnSpc>
              <a:buNone/>
            </a:pPr>
            <a:r>
              <a:rPr lang="en-US" sz="800" spc="-20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Amplificação do DNA ou RNA alvo por NAAT/PCR.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4356903" y="2060870"/>
            <a:ext cx="1294540" cy="1618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b="1" spc="-31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Detecção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4356903" y="2268721"/>
            <a:ext cx="1386597" cy="2394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800" spc="-20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Sinal detectável pelo equipamento molecular.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4845952" y="3699314"/>
            <a:ext cx="1294540" cy="1618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b="1" spc="-31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Decisão Clínica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4845952" y="3907164"/>
            <a:ext cx="1386597" cy="2394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800" spc="-20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Interpretação contextualizada para conduta clínica.</a:t>
            </a:r>
            <a:endParaRPr lang="en-US" sz="8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70558" y="1717179"/>
            <a:ext cx="4365913" cy="1074241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406296" y="1876723"/>
            <a:ext cx="3970635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Sítios conforme exposição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7406296" y="2215753"/>
            <a:ext cx="3970635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coleta deve considerar os sítios expostos e a indicação clínica — possibilidade de investigação multissítio.</a:t>
            </a:r>
            <a:endParaRPr lang="en-US" sz="110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70558" y="2910880"/>
            <a:ext cx="4365913" cy="107424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406296" y="3070423"/>
            <a:ext cx="3970635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Amplificação de DNA/RNA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7406296" y="3409454"/>
            <a:ext cx="3970635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Detecta material genético do agente — tecnologia de alta sensibilidade para janela precoce.</a:t>
            </a:r>
            <a:endParaRPr lang="en-US" sz="110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70558" y="4104580"/>
            <a:ext cx="4365913" cy="1074241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406296" y="4264124"/>
            <a:ext cx="3970635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Indicação e disponibilidade</a:t>
            </a:r>
            <a:endParaRPr lang="en-US" sz="1350" dirty="0"/>
          </a:p>
        </p:txBody>
      </p:sp>
      <p:sp>
        <p:nvSpPr>
          <p:cNvPr id="21" name="Text 15"/>
          <p:cNvSpPr/>
          <p:nvPr/>
        </p:nvSpPr>
        <p:spPr>
          <a:xfrm>
            <a:off x="7406296" y="4603155"/>
            <a:ext cx="3970635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escolha do método segue indicação, contexto e disponibilidade no serviço.</a:t>
            </a:r>
            <a:endParaRPr lang="en-US" sz="1100" dirty="0"/>
          </a:p>
        </p:txBody>
      </p:sp>
      <p:sp>
        <p:nvSpPr>
          <p:cNvPr id="22" name="Shape 16"/>
          <p:cNvSpPr/>
          <p:nvPr/>
        </p:nvSpPr>
        <p:spPr>
          <a:xfrm>
            <a:off x="7170558" y="5313164"/>
            <a:ext cx="4365913" cy="909340"/>
          </a:xfrm>
          <a:prstGeom prst="roundRect">
            <a:avLst>
              <a:gd name="adj" fmla="val 6493"/>
            </a:avLst>
          </a:prstGeom>
          <a:solidFill>
            <a:srgbClr val="FCF2B5"/>
          </a:solidFill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1048" y="5497215"/>
            <a:ext cx="175712" cy="140494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7627251" y="5455741"/>
            <a:ext cx="3768730" cy="6241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</a:t>
            </a:r>
            <a:pPr algn="l" indent="0" marL="0">
              <a:lnSpc>
                <a:spcPct val="123000"/>
              </a:lnSpc>
              <a:buNone/>
            </a:pPr>
            <a:r>
              <a:rPr lang="en-US" sz="1100" b="1" spc="-22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ATENÇÃO PARA VALIDAÇÃO:</a:t>
            </a:r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Confirmar indicações, amostras e uso da expressão "padrão-ouro" no protocolo vigente antes da gravação.</a:t>
            </a:r>
            <a:endParaRPr lang="en-US" sz="1100" dirty="0"/>
          </a:p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600" b="1" spc="-7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Resultado vira cuidado quando é contextualizado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61475" y="1187351"/>
            <a:ext cx="10868745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spcAft>
                <a:spcPts val="900"/>
              </a:spcAft>
              <a:buNone/>
            </a:pPr>
            <a:endParaRPr lang="en-US" sz="1000" dirty="0"/>
          </a:p>
          <a:p>
            <a:pPr algn="ctr" indent="0" marL="0">
              <a:lnSpc>
                <a:spcPct val="120000"/>
              </a:lnSpc>
              <a:spcAft>
                <a:spcPts val="900"/>
              </a:spcAft>
              <a:buNone/>
            </a:pPr>
            <a:endParaRPr lang="en-US" sz="1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8809" y="2235101"/>
            <a:ext cx="4218378" cy="31497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63523" y="2211288"/>
            <a:ext cx="5273047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spcAft>
                <a:spcPts val="700"/>
              </a:spcAft>
              <a:buNone/>
            </a:pPr>
            <a:endParaRPr lang="en-US" sz="1000" dirty="0"/>
          </a:p>
          <a:p>
            <a:pPr algn="l" indent="0" marL="0">
              <a:lnSpc>
                <a:spcPct val="120000"/>
              </a:lnSpc>
              <a:spcAft>
                <a:spcPts val="700"/>
              </a:spcAft>
              <a:buNone/>
            </a:pP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6263523" y="3079055"/>
            <a:ext cx="5273047" cy="620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300" b="1" spc="-3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 Processo de Enfermagem transforma dados laboratoriais em orientação, retestagem, confirmação e acompanhamento. </a:t>
            </a:r>
            <a:pPr algn="ctr" indent="0" marL="0">
              <a:lnSpc>
                <a:spcPct val="104000"/>
              </a:lnSpc>
              <a:buNone/>
            </a:pPr>
            <a:r>
              <a:rPr lang="en-US" sz="1300" b="1" spc="-3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Interpretar é correlacionar, explicar limites e definir próximos passos.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61475" y="5623024"/>
            <a:ext cx="10868745" cy="457597"/>
          </a:xfrm>
          <a:prstGeom prst="roundRect">
            <a:avLst>
              <a:gd name="adj" fmla="val 12144"/>
            </a:avLst>
          </a:prstGeom>
          <a:solidFill>
            <a:srgbClr val="FCF2B5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30" y="5779393"/>
            <a:ext cx="165294" cy="13225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091280" y="5761831"/>
            <a:ext cx="1091627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</a:t>
            </a:r>
            <a:pPr algn="l" indent="0" marL="0">
              <a:lnSpc>
                <a:spcPct val="120000"/>
              </a:lnSpc>
              <a:buNone/>
            </a:pPr>
            <a:r>
              <a:rPr lang="en-US" sz="1000" b="1" spc="-21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ATENÇÃO PARA VALIDAÇÃO:</a:t>
            </a:r>
            <a:pPr algn="l" indent="0" marL="0">
              <a:lnSpc>
                <a:spcPct val="120000"/>
              </a:lnSpc>
              <a:buNone/>
            </a:pPr>
            <a:r>
              <a:rPr lang="en-US" sz="1000" spc="-2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Conferir rótulos NANDA-I, NOC e NIC na edição licenciada vigente antes da publicação.</a:t>
            </a:r>
            <a:endParaRPr lang="en-US" sz="10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2026-09-08T00:15:05Z</dcterms:created>
  <dcterms:modified xsi:type="dcterms:W3CDTF">2026-09-08T00:15:05Z</dcterms:modified>
</cp:coreProperties>
</file>