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 Black"/>
      <p:regular r:id="rId201315"/>
    </p:embeddedFont>
    <p:embeddedFont>
      <p:font typeface="Inter"/>
      <p:regular r:id="rId201316"/>
    </p:embeddedFont>
    <p:embeddedFont>
      <p:font typeface="Inter Semi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Segurança jurídica não é liberdade irrestrita. Ela resulta de atuar dentro da competência, do protocolo aplicável, da qualidade técnica e do registro fidedigno.
Fonte: original pp. 1–2 + storyboard introdução.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ampliação da autonomia aumenta também a responsabilidade de justificar, registrar e reavaliar cada decisão.
Fonte: original p. 3.
Nota visual: evolução conceitual, sem oposição caricatural entre profissões.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base legal estabelece competências e condições. O texto da aula deve distinguir com precisão o que a lei afirma e o que decorre de normas e protocolos posteriores.
Fonte: original p. 4 + storyboard seção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 Atenção Primária, a autonomia se materializa no Processo de Enfermagem e nos instrumentos normativos do serviço e do SUS.
Fonte: original p. 5.
Nota visual: jornada da consulta à continuidade do cuidado.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resolução não cria do zero a competência; organiza diretrizes, requisitos formais e rastreabilidade no cenário atual.
Fonte: original p. 6 + Resolução Cofen 801/2026.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Rastreabilidade permite identificar quem decidiu, em qual instituição, com qual protocolo e para qual pessoa, além de tornar inequívoca a orientação medicamentosa.
Fonte: original p. 7, corrigida pelo art. 3º da Resolução Cofen 801/2026.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norma diferencia os requisitos e não permite resumir toda assinatura digital a uma única modalidade. Integridade, autenticidade e confidencialidade permanecem essenciais.
Fonte: original p. 7 + art. 4º da Resolução Cofen 801/2026.
Nota visual: dois fluxos paralelos, papel e digital.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protocolo orienta e delimita a atuação, mas não substitui a avaliação das necessidades específicas da pessoa nem amplia a competência por pressão de resolutividade.
Fonte: original p. 8 + storyboard seção 4.
Nota visual: bifurcação clínica "dentro / fora", sem símbolos punitivos.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marcos se complementam. A leitura segura exige consultar o texto vigente e o protocolo institucional aplicável, não apenas memorizar datas.
Fonte: original p. 9 + storyboard seção 1.
Nota visual: linha do tempo estática com "o que autoriza / o que condiciona / o que registrar".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decisão segura integra gravidade, vulnerabilidade, tecnologia, rede e registro. O objetivo é transformar critérios dispersos em raciocínio explicável, documentado e reavaliável.
Fonte: original pp. 10–11 + storyboard cenas 2–3.
Nota visual: ciclo de decisão profissional com seis etapas: atualizar-se; decidir dentro do escopo; registrar fundamento; explicar; reavaliar; encaminhar quando necessário.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80B9DD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1.png"/><Relationship Id="rId4" Type="http://schemas.openxmlformats.org/officeDocument/2006/relationships/image" Target="../media/image-3-2.svg"/><Relationship Id="rId5" Type="http://schemas.openxmlformats.org/officeDocument/2006/relationships/image" Target="../media/image-3-5.png"/><Relationship Id="rId6" Type="http://schemas.openxmlformats.org/officeDocument/2006/relationships/image" Target="../media/image-1-3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2.png"/><Relationship Id="rId5" Type="http://schemas.openxmlformats.org/officeDocument/2006/relationships/image" Target="../media/image-6-3.svg"/><Relationship Id="rId6" Type="http://schemas.openxmlformats.org/officeDocument/2006/relationships/image" Target="../media/image-6-2.png"/><Relationship Id="rId7" Type="http://schemas.openxmlformats.org/officeDocument/2006/relationships/image" Target="../media/image-6-3.svg"/><Relationship Id="rId8" Type="http://schemas.openxmlformats.org/officeDocument/2006/relationships/image" Target="../media/image-6-2.png"/><Relationship Id="rId9" Type="http://schemas.openxmlformats.org/officeDocument/2006/relationships/image" Target="../media/image-6-3.svg"/><Relationship Id="rId10" Type="http://schemas.openxmlformats.org/officeDocument/2006/relationships/image" Target="../media/image-6-2.png"/><Relationship Id="rId11" Type="http://schemas.openxmlformats.org/officeDocument/2006/relationships/image" Target="../media/image-6-3.svg"/><Relationship Id="rId12" Type="http://schemas.openxmlformats.org/officeDocument/2006/relationships/image" Target="../media/image-6-2.png"/><Relationship Id="rId13" Type="http://schemas.openxmlformats.org/officeDocument/2006/relationships/image" Target="../media/image-6-3.svg"/><Relationship Id="rId14" Type="http://schemas.openxmlformats.org/officeDocument/2006/relationships/image" Target="../media/image-6-14.png"/><Relationship Id="rId15" Type="http://schemas.openxmlformats.org/officeDocument/2006/relationships/image" Target="../media/image-1-3.png"/><Relationship Id="rId16" Type="http://schemas.openxmlformats.org/officeDocument/2006/relationships/slideLayout" Target="../slideLayouts/slideLayout3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1-3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5.png"/><Relationship Id="rId2" Type="http://schemas.openxmlformats.org/officeDocument/2006/relationships/image" Target="../media/image-1-3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svg"/><Relationship Id="rId6" Type="http://schemas.openxmlformats.org/officeDocument/2006/relationships/image" Target="../media/image-10-6.png"/><Relationship Id="rId7" Type="http://schemas.openxmlformats.org/officeDocument/2006/relationships/image" Target="../media/image-10-7.svg"/><Relationship Id="rId8" Type="http://schemas.openxmlformats.org/officeDocument/2006/relationships/image" Target="../media/image-10-8.png"/><Relationship Id="rId9" Type="http://schemas.openxmlformats.org/officeDocument/2006/relationships/image" Target="../media/image-1-3.png"/><Relationship Id="rId10" Type="http://schemas.openxmlformats.org/officeDocument/2006/relationships/slideLayout" Target="../slideLayouts/slideLayout3.xml"/><Relationship Id="rId11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748308"/>
            <a:ext cx="1512850" cy="62001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61475" y="180240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Prescrição de Enfermagem e Segurança Jurídica</a:t>
            </a:r>
            <a:endParaRPr lang="en-US" sz="3250" dirty="0"/>
          </a:p>
        </p:txBody>
      </p:sp>
      <p:sp>
        <p:nvSpPr>
          <p:cNvPr id="5" name="Text 1"/>
          <p:cNvSpPr/>
          <p:nvPr/>
        </p:nvSpPr>
        <p:spPr>
          <a:xfrm>
            <a:off x="661475" y="2385219"/>
            <a:ext cx="10868745" cy="4134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clínica exige limites claros</a:t>
            </a:r>
            <a:endParaRPr lang="en-US" sz="2600" dirty="0"/>
          </a:p>
        </p:txBody>
      </p:sp>
      <p:sp>
        <p:nvSpPr>
          <p:cNvPr id="6" name="Shape 2"/>
          <p:cNvSpPr/>
          <p:nvPr/>
        </p:nvSpPr>
        <p:spPr>
          <a:xfrm>
            <a:off x="661475" y="3087985"/>
            <a:ext cx="10868745" cy="31750"/>
          </a:xfrm>
          <a:prstGeom prst="roundRect">
            <a:avLst>
              <a:gd name="adj" fmla="val 49999"/>
            </a:avLst>
          </a:pr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661475" y="340905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IST-M3C2-01 — Série Regulação Profissional em Enfermagem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661475" y="3967162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9" name="Text 5"/>
          <p:cNvSpPr/>
          <p:nvPr/>
        </p:nvSpPr>
        <p:spPr>
          <a:xfrm>
            <a:off x="1834013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6"/>
          <p:cNvSpPr/>
          <p:nvPr/>
        </p:nvSpPr>
        <p:spPr>
          <a:xfrm>
            <a:off x="826769" y="4628555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Competência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3419985" y="3967162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592523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3585279" y="4628555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178495" y="3967162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7351033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6" name="Text 12"/>
          <p:cNvSpPr/>
          <p:nvPr/>
        </p:nvSpPr>
        <p:spPr>
          <a:xfrm>
            <a:off x="6343789" y="4628555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Qualidade Técnica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8937005" y="3967162"/>
            <a:ext cx="2593216" cy="496094"/>
          </a:xfrm>
          <a:prstGeom prst="roundRect">
            <a:avLst>
              <a:gd name="adj" fmla="val 49999"/>
            </a:avLst>
          </a:prstGeom>
          <a:solidFill>
            <a:srgbClr val="0054A6"/>
          </a:solidFill>
          <a:ln w="6350">
            <a:solidFill>
              <a:srgbClr val="196DB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10109542" y="406013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950" dirty="0"/>
          </a:p>
        </p:txBody>
      </p:sp>
      <p:sp>
        <p:nvSpPr>
          <p:cNvPr id="19" name="Text 15"/>
          <p:cNvSpPr/>
          <p:nvPr/>
        </p:nvSpPr>
        <p:spPr>
          <a:xfrm>
            <a:off x="9102299" y="4628555"/>
            <a:ext cx="226262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Registro</a:t>
            </a:r>
            <a:endParaRPr lang="en-US" sz="1600" dirty="0"/>
          </a:p>
        </p:txBody>
      </p:sp>
      <p:sp>
        <p:nvSpPr>
          <p:cNvPr id="20" name="Text 16"/>
          <p:cNvSpPr/>
          <p:nvPr/>
        </p:nvSpPr>
        <p:spPr>
          <a:xfrm>
            <a:off x="661475" y="5300365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i="1" spc="-5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Professora: Jamila Fabiana de Oliveira Costa</a:t>
            </a:r>
            <a:endParaRPr lang="en-US" sz="1950" dirty="0"/>
          </a:p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87848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 subordinação à responsabilidade própria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661475" y="1619945"/>
            <a:ext cx="6296860" cy="6241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ampliação da autonomia profissional do enfermeiro representa uma evolução conceitual que redefine o lugar da Enfermagem na equipe de saúde: do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saber auxiliar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 </a:t>
            </a:r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saber próprio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com decisão explicável e responsabilidade ética correspondente.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2378472"/>
            <a:ext cx="6296860" cy="1001018"/>
          </a:xfrm>
          <a:prstGeom prst="roundRect">
            <a:avLst>
              <a:gd name="adj" fmla="val 5898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08315" y="2525316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Saber Próprio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08315" y="2816523"/>
            <a:ext cx="6003180" cy="4161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Conhecimento clínico e técnico fundamentado, reconhecido pelo corpus normativo da profissão.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61475" y="3498949"/>
            <a:ext cx="6296860" cy="792956"/>
          </a:xfrm>
          <a:prstGeom prst="roundRect">
            <a:avLst>
              <a:gd name="adj" fmla="val 744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08315" y="3645793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Responsabilidade Ética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08315" y="3937000"/>
            <a:ext cx="600318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 decisão autônoma carrega obrigação de justificar, registrar e reavaliar seus efeitos.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61475" y="4411365"/>
            <a:ext cx="6296860" cy="792956"/>
          </a:xfrm>
          <a:prstGeom prst="roundRect">
            <a:avLst>
              <a:gd name="adj" fmla="val 744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08315" y="4558209"/>
            <a:ext cx="6003180" cy="2195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50" b="1" spc="-42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Decisão Explicável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808315" y="4849416"/>
            <a:ext cx="6003180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conduta deve ser clara quanto ao raciocínio, ao protocolo seguido e ao contexto avaliado.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61475" y="5373787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5" name="Text 12"/>
          <p:cNvSpPr/>
          <p:nvPr/>
        </p:nvSpPr>
        <p:spPr>
          <a:xfrm>
            <a:off x="661475" y="5562302"/>
            <a:ext cx="6906444" cy="208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100" b="1" spc="-2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Ponto central:</a:t>
            </a:r>
            <a:pPr algn="l" indent="0" marL="0">
              <a:lnSpc>
                <a:spcPct val="123000"/>
              </a:lnSpc>
              <a:buNone/>
            </a:pPr>
            <a:r>
              <a:rPr lang="en-US" sz="1100" spc="-22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autonomia sem responsabilidade não é autonomia — é risco.</a:t>
            </a:r>
            <a:endParaRPr lang="en-US" sz="1100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Base legal: lei e decreto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475" y="1351657"/>
            <a:ext cx="10868745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atuação prescritiva do enfermeiro tem fundamento legal estabelecido. A leitura precisa distinguir o que os textos originais afirmam do que decorre de normas e protocolos posteriores.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77752"/>
            <a:ext cx="2546683" cy="270837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3782" y="2353866"/>
            <a:ext cx="2118267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Lei 7.498/1986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3782" y="2748657"/>
            <a:ext cx="2118267" cy="19613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Dispõe sobre a regulamentação do exercício da Enfermagem e estabelece as competências do enfermeiro, incluindo prescrição vinculada a programas de saúde pública e rotinas aprovadas.</a:t>
            </a:r>
            <a:endParaRPr lang="en-US" sz="12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57379" y="2177752"/>
            <a:ext cx="2546782" cy="270837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609686" y="2353866"/>
            <a:ext cx="2118367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Decreto 94.406/1987</a:t>
            </a:r>
            <a:endParaRPr lang="en-US" sz="1500" dirty="0"/>
          </a:p>
        </p:txBody>
      </p:sp>
      <p:sp>
        <p:nvSpPr>
          <p:cNvPr id="9" name="Text 5"/>
          <p:cNvSpPr/>
          <p:nvPr/>
        </p:nvSpPr>
        <p:spPr>
          <a:xfrm>
            <a:off x="3609686" y="2748657"/>
            <a:ext cx="2118367" cy="14710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Regulamenta a Lei 7.498/1986 e detalha o escopo de atuação do enfermeiro, estabelecendo as condições em que se autorizam os atos privativos.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6293883" y="2177752"/>
            <a:ext cx="5242687" cy="1561505"/>
          </a:xfrm>
          <a:prstGeom prst="roundRect">
            <a:avLst>
              <a:gd name="adj" fmla="val 4226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6457292" y="2341166"/>
            <a:ext cx="4915868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Condições que vinculam a prescrição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6457292" y="2735957"/>
            <a:ext cx="4915868" cy="8398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Inserção em programas de saúde pública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Existência de rotinas aprovadas pela instituição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Atuação dentro do escopo definido pelas normas vigentes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61475" y="5221883"/>
            <a:ext cx="10868745" cy="852289"/>
          </a:xfrm>
          <a:prstGeom prst="roundRect">
            <a:avLst>
              <a:gd name="adj" fmla="val 7743"/>
            </a:avLst>
          </a:prstGeom>
          <a:solidFill>
            <a:srgbClr val="CCEBFF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34" y="5437882"/>
            <a:ext cx="196349" cy="15706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71943" y="5410299"/>
            <a:ext cx="1020121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Revisar a descrição do art. 11 e retirar a referência à "alínea g" como fundamento literal da solicitação de exames.</a:t>
            </a:r>
            <a:endParaRPr lang="en-US" sz="1200" dirty="0"/>
          </a:p>
        </p:txBody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65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00" b="1" spc="-8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PNAB: autonomia operacionalizada na APS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661475" y="1295301"/>
            <a:ext cx="11478330" cy="2262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Na Atenção Primária à Saúde, a autonomia do enfermeiro se materializa no </a:t>
            </a:r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Processo de Enfermagem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nos instrumentos normativos do serviço e do SUS.</a:t>
            </a:r>
            <a:endParaRPr lang="en-US" sz="11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92392" y="1672233"/>
            <a:ext cx="7606812" cy="34814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116970" y="4326976"/>
            <a:ext cx="1428127" cy="275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Continuidade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317138" y="4326976"/>
            <a:ext cx="1428127" cy="275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Prescrição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4527089" y="4326976"/>
            <a:ext cx="1428127" cy="275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Diagnóstico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2697912" y="4326976"/>
            <a:ext cx="1428127" cy="2751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700" b="1" spc="-5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Consulta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661475" y="5304433"/>
            <a:ext cx="10868745" cy="781348"/>
          </a:xfrm>
          <a:prstGeom prst="roundRect">
            <a:avLst>
              <a:gd name="adj" fmla="val 8001"/>
            </a:avLst>
          </a:prstGeom>
          <a:solidFill>
            <a:srgbClr val="CCEBFF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99" y="5497711"/>
            <a:ext cx="186031" cy="1488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45154" y="5475585"/>
            <a:ext cx="10236242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150" b="1" spc="-2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27000"/>
              </a:lnSpc>
              <a:buNone/>
            </a:pPr>
            <a:r>
              <a:rPr lang="en-US" sz="1150" spc="-23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 redação vigente da PNAB (Portaria 2.436/2017) e evitar lista genérica de condições sem apontar o protocolo aplicável.</a:t>
            </a:r>
            <a:endParaRPr lang="en-US" sz="115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5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Resolução Cofen 801/2026</a:t>
            </a:r>
            <a:endParaRPr lang="en-US" sz="3250" dirty="0"/>
          </a:p>
        </p:txBody>
      </p:sp>
      <p:sp>
        <p:nvSpPr>
          <p:cNvPr id="5" name="Shape 2"/>
          <p:cNvSpPr/>
          <p:nvPr/>
        </p:nvSpPr>
        <p:spPr>
          <a:xfrm>
            <a:off x="661475" y="2610842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6" name="Shape 3"/>
          <p:cNvSpPr/>
          <p:nvPr/>
        </p:nvSpPr>
        <p:spPr>
          <a:xfrm>
            <a:off x="2763669" y="21147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7" name="Shape 4"/>
          <p:cNvSpPr/>
          <p:nvPr/>
        </p:nvSpPr>
        <p:spPr>
          <a:xfrm>
            <a:off x="2587163" y="242480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649174" y="245581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826769" y="1327051"/>
            <a:ext cx="38928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1986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26769" y="1684734"/>
            <a:ext cx="389284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 7.498 — competência legal estabelecida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4978672" y="2610842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12" name="Shape 9"/>
          <p:cNvSpPr/>
          <p:nvPr/>
        </p:nvSpPr>
        <p:spPr>
          <a:xfrm>
            <a:off x="4802167" y="242480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864177" y="245581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3041772" y="3272334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1987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3041772" y="3630017"/>
            <a:ext cx="389294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Decreto 94.406 — regulamentação do exercício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7193775" y="2114748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17" name="Shape 14"/>
          <p:cNvSpPr/>
          <p:nvPr/>
        </p:nvSpPr>
        <p:spPr>
          <a:xfrm>
            <a:off x="7017269" y="242480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79279" y="245581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5256875" y="1327051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2017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5256875" y="1684734"/>
            <a:ext cx="389294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PNAB / Portaria 2.436 — autonomia na APS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9408877" y="2610842"/>
            <a:ext cx="19050" cy="496094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22" name="Shape 19"/>
          <p:cNvSpPr/>
          <p:nvPr/>
        </p:nvSpPr>
        <p:spPr>
          <a:xfrm>
            <a:off x="9232371" y="2424807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9294382" y="245581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b="1" spc="-5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950" dirty="0"/>
          </a:p>
        </p:txBody>
      </p:sp>
      <p:sp>
        <p:nvSpPr>
          <p:cNvPr id="24" name="Text 21"/>
          <p:cNvSpPr/>
          <p:nvPr/>
        </p:nvSpPr>
        <p:spPr>
          <a:xfrm>
            <a:off x="7471977" y="3272334"/>
            <a:ext cx="389294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2026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7471977" y="3630017"/>
            <a:ext cx="389294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Resolução Cofen 801 — diretrizes atuais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661475" y="40806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33119" y="42523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a Resolução 801/2026 faz</a:t>
            </a:r>
            <a:endParaRPr lang="en-US" sz="1600" dirty="0"/>
          </a:p>
        </p:txBody>
      </p:sp>
      <p:sp>
        <p:nvSpPr>
          <p:cNvPr id="28" name="Text 25"/>
          <p:cNvSpPr/>
          <p:nvPr/>
        </p:nvSpPr>
        <p:spPr>
          <a:xfrm>
            <a:off x="833119" y="4610001"/>
            <a:ext cx="5008437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 diretrizes para prescrição no contexto da consulta de Enfermagem; exige protocolos e rotinas aprovados; considera as necessidades específicas da pessoa atendida.</a:t>
            </a:r>
            <a:endParaRPr lang="en-US" sz="1300" dirty="0"/>
          </a:p>
        </p:txBody>
      </p:sp>
      <p:sp>
        <p:nvSpPr>
          <p:cNvPr id="29" name="Shape 26"/>
          <p:cNvSpPr/>
          <p:nvPr/>
        </p:nvSpPr>
        <p:spPr>
          <a:xfrm>
            <a:off x="6178495" y="4080669"/>
            <a:ext cx="5351725" cy="1494830"/>
          </a:xfrm>
          <a:prstGeom prst="roundRect">
            <a:avLst>
              <a:gd name="adj" fmla="val 4647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350139" y="4252317"/>
            <a:ext cx="50084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a Resolução 801/2026 não faz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350139" y="4610001"/>
            <a:ext cx="5008437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cria do zero a competência prescritiva — organiza diretrizes, requisitos formais e rastreabilidade no cenário normativo atual.</a:t>
            </a:r>
            <a:endParaRPr lang="en-US" sz="1300" dirty="0"/>
          </a:p>
        </p:txBody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2621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62273"/>
            <a:ext cx="6296860" cy="335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00" b="1" spc="-6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uma prescrição precisa conter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661475" y="1003002"/>
            <a:ext cx="6296860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spc="-17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</a:t>
            </a:r>
            <a:pPr algn="l" indent="0" marL="0">
              <a:lnSpc>
                <a:spcPct val="110000"/>
              </a:lnSpc>
              <a:buNone/>
            </a:pPr>
            <a:r>
              <a:rPr lang="en-US" sz="800" b="1" spc="-17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rastreabilidade</a:t>
            </a:r>
            <a:pPr algn="l" indent="0" marL="0">
              <a:lnSpc>
                <a:spcPct val="110000"/>
              </a:lnSpc>
              <a:buNone/>
            </a:pPr>
            <a:r>
              <a:rPr lang="en-US" sz="800" spc="-17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 prescrição permite identificar quem decidiu, em qual instituição, com qual protocolo e para qual pessoa — tornando inequívoca a orientação medicamentosa.</a:t>
            </a:r>
            <a:endParaRPr lang="en-US" sz="8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365349"/>
            <a:ext cx="6296860" cy="64502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5338" y="1587103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250" dirty="0"/>
          </a:p>
        </p:txBody>
      </p:sp>
      <p:sp>
        <p:nvSpPr>
          <p:cNvPr id="7" name="Text 3"/>
          <p:cNvSpPr/>
          <p:nvPr/>
        </p:nvSpPr>
        <p:spPr>
          <a:xfrm>
            <a:off x="1174026" y="1485503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 e ano de referência</a:t>
            </a:r>
            <a:endParaRPr lang="en-US" sz="10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080220"/>
            <a:ext cx="6296860" cy="64502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05338" y="2301974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250" dirty="0"/>
          </a:p>
        </p:txBody>
      </p:sp>
      <p:sp>
        <p:nvSpPr>
          <p:cNvPr id="10" name="Text 5"/>
          <p:cNvSpPr/>
          <p:nvPr/>
        </p:nvSpPr>
        <p:spPr>
          <a:xfrm>
            <a:off x="1174026" y="2200374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Instituição e CNPJ</a:t>
            </a:r>
            <a:endParaRPr lang="en-US" sz="10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2795091"/>
            <a:ext cx="6296860" cy="64502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805338" y="3016845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250" dirty="0"/>
          </a:p>
        </p:txBody>
      </p:sp>
      <p:sp>
        <p:nvSpPr>
          <p:cNvPr id="13" name="Text 7"/>
          <p:cNvSpPr/>
          <p:nvPr/>
        </p:nvSpPr>
        <p:spPr>
          <a:xfrm>
            <a:off x="1174026" y="2915245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Prescritor, nº Coren e assinatura</a:t>
            </a:r>
            <a:endParaRPr lang="en-US" sz="1050" dirty="0"/>
          </a:p>
        </p:txBody>
      </p:sp>
      <p:pic>
        <p:nvPicPr>
          <p:cNvPr id="1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61475" y="3509963"/>
            <a:ext cx="6296860" cy="64502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05338" y="3731716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250" dirty="0"/>
          </a:p>
        </p:txBody>
      </p:sp>
      <p:sp>
        <p:nvSpPr>
          <p:cNvPr id="16" name="Text 9"/>
          <p:cNvSpPr/>
          <p:nvPr/>
        </p:nvSpPr>
        <p:spPr>
          <a:xfrm>
            <a:off x="1174026" y="3630116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Data da prescrição</a:t>
            </a:r>
            <a:endParaRPr lang="en-US" sz="1050" dirty="0"/>
          </a:p>
        </p:txBody>
      </p:sp>
      <p:pic>
        <p:nvPicPr>
          <p:cNvPr id="17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61475" y="4224834"/>
            <a:ext cx="6296860" cy="645021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805338" y="4446588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</a:t>
            </a:r>
            <a:endParaRPr lang="en-US" sz="1250" dirty="0"/>
          </a:p>
        </p:txBody>
      </p:sp>
      <p:sp>
        <p:nvSpPr>
          <p:cNvPr id="19" name="Text 11"/>
          <p:cNvSpPr/>
          <p:nvPr/>
        </p:nvSpPr>
        <p:spPr>
          <a:xfrm>
            <a:off x="1174026" y="4344988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Pessoa e identificador</a:t>
            </a:r>
            <a:endParaRPr lang="en-US" sz="1050" dirty="0"/>
          </a:p>
        </p:txBody>
      </p:sp>
      <p:pic>
        <p:nvPicPr>
          <p:cNvPr id="20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61475" y="4939705"/>
            <a:ext cx="6296860" cy="645021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805338" y="5161459"/>
            <a:ext cx="161226" cy="20151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spc="-38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6</a:t>
            </a:r>
            <a:endParaRPr lang="en-US" sz="1250" dirty="0"/>
          </a:p>
        </p:txBody>
      </p:sp>
      <p:sp>
        <p:nvSpPr>
          <p:cNvPr id="22" name="Text 13"/>
          <p:cNvSpPr/>
          <p:nvPr/>
        </p:nvSpPr>
        <p:spPr>
          <a:xfrm>
            <a:off x="1174026" y="5059859"/>
            <a:ext cx="5664158" cy="167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050" b="1" spc="-32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Medicamento por denominação genérica, via e posologia</a:t>
            </a:r>
            <a:endParaRPr lang="en-US" sz="1050" dirty="0"/>
          </a:p>
        </p:txBody>
      </p:sp>
      <p:sp>
        <p:nvSpPr>
          <p:cNvPr id="23" name="Shape 14"/>
          <p:cNvSpPr/>
          <p:nvPr/>
        </p:nvSpPr>
        <p:spPr>
          <a:xfrm>
            <a:off x="661475" y="5663307"/>
            <a:ext cx="6296860" cy="469999"/>
          </a:xfrm>
          <a:prstGeom prst="roundRect">
            <a:avLst>
              <a:gd name="adj" fmla="val 9607"/>
            </a:avLst>
          </a:prstGeom>
          <a:solidFill>
            <a:srgbClr val="CCEBFF"/>
          </a:solidFill>
          <a:ln/>
        </p:spPr>
      </p:sp>
      <p:pic>
        <p:nvPicPr>
          <p:cNvPr id="24" name="Image 7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8926" y="5767487"/>
            <a:ext cx="134339" cy="107454"/>
          </a:xfrm>
          <a:prstGeom prst="rect">
            <a:avLst/>
          </a:prstGeom>
        </p:spPr>
      </p:pic>
      <p:sp>
        <p:nvSpPr>
          <p:cNvPr id="25" name="Text 15"/>
          <p:cNvSpPr/>
          <p:nvPr/>
        </p:nvSpPr>
        <p:spPr>
          <a:xfrm>
            <a:off x="1010716" y="5759946"/>
            <a:ext cx="5840167" cy="2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800" b="1" spc="-17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10000"/>
              </a:lnSpc>
              <a:buNone/>
            </a:pPr>
            <a:r>
              <a:rPr lang="en-US" sz="800" spc="-17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Esta é uma ampliação corretiva da lista original de três itens, conforme art. 3º da Resolução Cofen 801/2026.</a:t>
            </a:r>
            <a:endParaRPr lang="en-US" sz="800" dirty="0"/>
          </a:p>
        </p:txBody>
      </p:sp>
      <p:pic>
        <p:nvPicPr>
          <p:cNvPr id="26" name="Image 8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Assinatura e prontuário eletrônico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norma diferencia claramente os requisitos para cada modalidade. Não é permitido resumir toda assinatura digital a uma única categoria —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integridade, autenticidade e confidencialidade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permanecem exigências essenciais em qualquer formato.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311003"/>
            <a:ext cx="5232666" cy="1031677"/>
          </a:xfrm>
          <a:prstGeom prst="roundRect">
            <a:avLst>
              <a:gd name="adj" fmla="val 6733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33119" y="2482652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Prescrição em papel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33119" y="2906415"/>
            <a:ext cx="488937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Assinatura física do enfermeiro prescritor com nº Coren visível.</a:t>
            </a:r>
            <a:endParaRPr lang="en-US" sz="13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528715"/>
            <a:ext cx="5232666" cy="17019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922017" y="3713063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Requisitos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22017" y="4136827"/>
            <a:ext cx="4787780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Caligrafia legível ou impressão com dados completos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e identificação da instituição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Assinatura original do prescritor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303904" y="2311003"/>
            <a:ext cx="5232666" cy="1296293"/>
          </a:xfrm>
          <a:prstGeom prst="roundRect">
            <a:avLst>
              <a:gd name="adj" fmla="val 5359"/>
            </a:avLst>
          </a:prstGeom>
          <a:solidFill>
            <a:srgbClr val="0072BA"/>
          </a:solidFill>
          <a:ln w="6350">
            <a:solidFill>
              <a:srgbClr val="198BD3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475548" y="2482652"/>
            <a:ext cx="488937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Prontuário digital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475548" y="2906415"/>
            <a:ext cx="488937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Assinatura eletrônica avançada ou qualificada — a qualificada é baseada em certificado ICP-Brasil.</a:t>
            </a:r>
            <a:endParaRPr lang="en-US" sz="1300" dirty="0"/>
          </a:p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03904" y="3793331"/>
            <a:ext cx="5232666" cy="170199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564446" y="3977680"/>
            <a:ext cx="478778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Requisitos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564446" y="4401443"/>
            <a:ext cx="4787780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Assinatura avançada ou qualificada (art. 4º, Res. 801/2026)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Qualificada: baseada em ICP-Brasil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Garantia de integridade e autenticidade do documento</a:t>
            </a:r>
            <a:endParaRPr lang="en-US" sz="130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502907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62273"/>
            <a:ext cx="6296860" cy="9818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 delimita; avaliação individual decide</a:t>
            </a:r>
            <a:endParaRPr lang="en-US" sz="3050" dirty="0"/>
          </a:p>
        </p:txBody>
      </p:sp>
      <p:sp>
        <p:nvSpPr>
          <p:cNvPr id="4" name="Text 1"/>
          <p:cNvSpPr/>
          <p:nvPr/>
        </p:nvSpPr>
        <p:spPr>
          <a:xfrm>
            <a:off x="5233360" y="1767979"/>
            <a:ext cx="6296860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 protocolo orienta e delimita a atuação, mas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não substitui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avaliação das necessidades específicas da pessoa nem amplia a competência por pressão de resolutividade.</a:t>
            </a:r>
            <a:endParaRPr lang="en-US" sz="1200" dirty="0"/>
          </a:p>
        </p:txBody>
      </p:sp>
      <p:sp>
        <p:nvSpPr>
          <p:cNvPr id="5" name="Shape 2"/>
          <p:cNvSpPr/>
          <p:nvPr/>
        </p:nvSpPr>
        <p:spPr>
          <a:xfrm>
            <a:off x="5233360" y="2671366"/>
            <a:ext cx="6296860" cy="2779812"/>
          </a:xfrm>
          <a:prstGeom prst="roundRect">
            <a:avLst>
              <a:gd name="adj" fmla="val 2374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239710" y="2677716"/>
            <a:ext cx="3142080" cy="2767112"/>
          </a:xfrm>
          <a:custGeom>
            <a:avLst/>
            <a:gdLst/>
            <a:ahLst/>
            <a:cxnLst/>
            <a:rect l="l" t="t" r="r" b="b"/>
            <a:pathLst>
              <a:path w="3142080" h="2767112">
                <a:moveTo>
                  <a:pt x="54993" y="0"/>
                </a:moveTo>
                <a:lnTo>
                  <a:pt x="3142080" y="0"/>
                </a:lnTo>
                <a:lnTo>
                  <a:pt x="3142080" y="2767112"/>
                </a:lnTo>
                <a:lnTo>
                  <a:pt x="54993" y="2767112"/>
                </a:lnTo>
                <a:arcTo hR="54994" wR="54993" stAng="5400000" swAng="5400000"/>
                <a:lnTo>
                  <a:pt x="0" y="54994"/>
                </a:lnTo>
                <a:arcTo hR="54994" wR="54993" stAng="10800000" swAng="5400000"/>
                <a:close/>
              </a:path>
            </a:pathLst>
          </a:custGeom>
          <a:solidFill>
            <a:srgbClr val="CCEBFF"/>
          </a:solidFill>
          <a:ln/>
        </p:spPr>
      </p:sp>
      <p:sp>
        <p:nvSpPr>
          <p:cNvPr id="7" name="Text 4"/>
          <p:cNvSpPr/>
          <p:nvPr/>
        </p:nvSpPr>
        <p:spPr>
          <a:xfrm>
            <a:off x="5396770" y="2834779"/>
            <a:ext cx="282796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Dentro do protocolo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5396770" y="3169841"/>
            <a:ext cx="2827961" cy="18727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Executar com competência técnica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Documentar a decisão e o raciocínio clínico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Registrar em prontuário com fundamentação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Reavaliar a resposta da pessoa ao cuidado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8381790" y="2677716"/>
            <a:ext cx="3142080" cy="2767112"/>
          </a:xfrm>
          <a:custGeom>
            <a:avLst/>
            <a:gdLst/>
            <a:ahLst/>
            <a:cxnLst/>
            <a:rect l="l" t="t" r="r" b="b"/>
            <a:pathLst>
              <a:path w="3142080" h="2767112">
                <a:moveTo>
                  <a:pt x="0" y="0"/>
                </a:moveTo>
                <a:lnTo>
                  <a:pt x="3087087" y="0"/>
                </a:lnTo>
                <a:arcTo hR="54994" wR="54993" stAng="16200000" swAng="5400000"/>
                <a:lnTo>
                  <a:pt x="3142080" y="2712118"/>
                </a:lnTo>
                <a:arcTo hR="54994" wR="54993" stAng="0" swAng="5400000"/>
                <a:lnTo>
                  <a:pt x="0" y="2767112"/>
                </a:lnTo>
                <a:lnTo>
                  <a:pt x="0" y="0"/>
                </a:lnTo>
                <a:close/>
              </a:path>
            </a:pathLst>
          </a:custGeom>
          <a:solidFill>
            <a:srgbClr val="CCEBFF"/>
          </a:solidFill>
          <a:ln/>
        </p:spPr>
      </p:sp>
      <p:sp>
        <p:nvSpPr>
          <p:cNvPr id="10" name="Shape 7"/>
          <p:cNvSpPr/>
          <p:nvPr/>
        </p:nvSpPr>
        <p:spPr>
          <a:xfrm>
            <a:off x="8381790" y="2677716"/>
            <a:ext cx="19050" cy="2767112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11" name="Text 8"/>
          <p:cNvSpPr/>
          <p:nvPr/>
        </p:nvSpPr>
        <p:spPr>
          <a:xfrm>
            <a:off x="8538850" y="2834779"/>
            <a:ext cx="2827961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Fora do protocolo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538850" y="3169841"/>
            <a:ext cx="2827961" cy="21179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 improvisar nem ampliar escopo por conta própria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Acionar o fluxo competente da instituição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Registrar a situação e a conduta adotada</a:t>
            </a:r>
            <a:endParaRPr lang="en-US" sz="1200" dirty="0"/>
          </a:p>
          <a:p>
            <a:pPr algn="l" marL="243840" indent="-243840">
              <a:lnSpc>
                <a:spcPct val="130000"/>
              </a:lnSpc>
              <a:buSzPct val="100000"/>
              <a:buChar char="•"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Encaminhar quando necessário, sem omissão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5233360" y="5658247"/>
            <a:ext cx="6296860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5233360" y="5884366"/>
            <a:ext cx="6296860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Pressão por resolutividade não é argumento normativo.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 competência é delimitada pelo corpus legal e pelo protocolo institucional vigente.</a:t>
            </a:r>
            <a:endParaRPr lang="en-US" sz="12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572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490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50" b="1" spc="-93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Linha normativa sem simplificações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661475" y="1351657"/>
            <a:ext cx="10868745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marcos normativos se complementam. A leitura segura exige consultar o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texto vigente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 o </a:t>
            </a:r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protocolo institucional aplicável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não apenas memorizar datas.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661475" y="3708896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5" name="Shape 3"/>
          <p:cNvSpPr/>
          <p:nvPr/>
        </p:nvSpPr>
        <p:spPr>
          <a:xfrm>
            <a:off x="2769622" y="3237657"/>
            <a:ext cx="19050" cy="471289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6" name="Shape 4"/>
          <p:cNvSpPr/>
          <p:nvPr/>
        </p:nvSpPr>
        <p:spPr>
          <a:xfrm>
            <a:off x="2602443" y="3532138"/>
            <a:ext cx="353508" cy="353516"/>
          </a:xfrm>
          <a:prstGeom prst="roundRect">
            <a:avLst>
              <a:gd name="adj" fmla="val 18668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61328" y="3561556"/>
            <a:ext cx="235639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spc="-5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818534" y="2009874"/>
            <a:ext cx="392142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1986 — Lei 7.498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18534" y="2344936"/>
            <a:ext cx="3921424" cy="7355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autoriza:</a:t>
            </a:r>
            <a:pPr algn="ctr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competências do enfermeiro, incluindo prescrição vinculada a programas e rotinas aprovadas.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80657" y="3708846"/>
            <a:ext cx="19050" cy="471289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11" name="Shape 9"/>
          <p:cNvSpPr/>
          <p:nvPr/>
        </p:nvSpPr>
        <p:spPr>
          <a:xfrm>
            <a:off x="4813477" y="3532138"/>
            <a:ext cx="353508" cy="353516"/>
          </a:xfrm>
          <a:prstGeom prst="roundRect">
            <a:avLst>
              <a:gd name="adj" fmla="val 18668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872362" y="3561556"/>
            <a:ext cx="235639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spc="-5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029569" y="4337348"/>
            <a:ext cx="392142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1987 — Decreto 94.406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029569" y="4672409"/>
            <a:ext cx="3921424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condiciona:</a:t>
            </a:r>
            <a:pPr algn="ctr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regulamenta o exercício, define escopo e as condições para atos privativos.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191691" y="3237657"/>
            <a:ext cx="19050" cy="471289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16" name="Shape 14"/>
          <p:cNvSpPr/>
          <p:nvPr/>
        </p:nvSpPr>
        <p:spPr>
          <a:xfrm>
            <a:off x="7024512" y="3532138"/>
            <a:ext cx="353508" cy="353516"/>
          </a:xfrm>
          <a:prstGeom prst="roundRect">
            <a:avLst>
              <a:gd name="adj" fmla="val 18668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083397" y="3561556"/>
            <a:ext cx="235639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spc="-5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5240603" y="2009874"/>
            <a:ext cx="392142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2017 — PNAB / Portaria 2.436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5240603" y="2344936"/>
            <a:ext cx="3921424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operacionaliza:</a:t>
            </a:r>
            <a:pPr algn="ctr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autonomia na APS pelo Processo de Enfermagem e instrumentos do SUS.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402726" y="3708846"/>
            <a:ext cx="19050" cy="471289"/>
          </a:xfrm>
          <a:prstGeom prst="roundRect">
            <a:avLst>
              <a:gd name="adj" fmla="val 49999"/>
            </a:avLst>
          </a:prstGeom>
          <a:solidFill>
            <a:srgbClr val="B2D1E5"/>
          </a:solidFill>
          <a:ln/>
        </p:spPr>
      </p:sp>
      <p:sp>
        <p:nvSpPr>
          <p:cNvPr id="21" name="Shape 19"/>
          <p:cNvSpPr/>
          <p:nvPr/>
        </p:nvSpPr>
        <p:spPr>
          <a:xfrm>
            <a:off x="9235546" y="3532138"/>
            <a:ext cx="353508" cy="353516"/>
          </a:xfrm>
          <a:prstGeom prst="roundRect">
            <a:avLst>
              <a:gd name="adj" fmla="val 18668"/>
            </a:avLst>
          </a:prstGeom>
          <a:solidFill>
            <a:srgbClr val="CCEBFF"/>
          </a:solidFill>
          <a:ln w="6350">
            <a:solidFill>
              <a:srgbClr val="B2D1E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94431" y="3561556"/>
            <a:ext cx="235639" cy="2945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50" b="1" spc="-5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7451638" y="4337348"/>
            <a:ext cx="3921424" cy="2455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500" b="1" spc="-4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2026 — Resolução Cofen 801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7451638" y="4672409"/>
            <a:ext cx="3921424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 que registrar:</a:t>
            </a:r>
            <a:pPr algn="ctr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diretrizes, requisitos formais, rastreabilidade e assinatura eletrônica.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1475" y="5330627"/>
            <a:ext cx="10868745" cy="852289"/>
          </a:xfrm>
          <a:prstGeom prst="roundRect">
            <a:avLst>
              <a:gd name="adj" fmla="val 7743"/>
            </a:avLst>
          </a:prstGeom>
          <a:solidFill>
            <a:srgbClr val="CCEBFF"/>
          </a:solidFill>
          <a:ln/>
        </p:spPr>
      </p:sp>
      <p:pic>
        <p:nvPicPr>
          <p:cNvPr id="2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34" y="5546626"/>
            <a:ext cx="196349" cy="15706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1171943" y="5519043"/>
            <a:ext cx="10201218" cy="4903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b="1" spc="-2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Leitura segura:</a:t>
            </a:r>
            <a:pPr algn="l" indent="0" marL="0">
              <a:lnSpc>
                <a:spcPct val="130000"/>
              </a:lnSpc>
              <a:buNone/>
            </a:pPr>
            <a:r>
              <a:rPr lang="en-US" sz="1200" spc="-25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 marco deve ser lido em conjunto com o protocolo institucional em vigor. Nenhum documento isolado é suficiente para fundamentar uma conduta.</a:t>
            </a:r>
            <a:endParaRPr lang="en-US" sz="1200" dirty="0"/>
          </a:p>
        </p:txBody>
      </p:sp>
      <p:pic>
        <p:nvPicPr>
          <p:cNvPr id="2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22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com ética e responsabilidade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409700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decisão segura integra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gravidade, vulnerabilidade, tecnologia, rede e registro.</a:t>
            </a:r>
            <a:pPr algn="ctr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 objetivo é transformar critérios dispersos em raciocínio explicável, documentado e reavaliável.</a:t>
            </a:r>
            <a:endParaRPr lang="en-US" sz="13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24968"/>
            <a:ext cx="496081" cy="49609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364224" y="2124968"/>
            <a:ext cx="46282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Atualizar-se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364224" y="2482652"/>
            <a:ext cx="46282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Manter-se informado sobre normas, resoluções e protocolos vigentes que embasam a prática.</a:t>
            </a:r>
            <a:endParaRPr lang="en-US" sz="13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132" y="2124968"/>
            <a:ext cx="496081" cy="49609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901880" y="2124968"/>
            <a:ext cx="46283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Decidir dentro do escopo</a:t>
            </a:r>
            <a:endParaRPr lang="en-US" sz="1600" dirty="0"/>
          </a:p>
        </p:txBody>
      </p:sp>
      <p:sp>
        <p:nvSpPr>
          <p:cNvPr id="9" name="Text 5"/>
          <p:cNvSpPr/>
          <p:nvPr/>
        </p:nvSpPr>
        <p:spPr>
          <a:xfrm>
            <a:off x="6901880" y="2482652"/>
            <a:ext cx="46283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Atuar somente nos limites definidos pela legislação, pela resolução e pelo protocolo institucional.</a:t>
            </a:r>
            <a:endParaRPr lang="en-US" sz="1300" dirty="0"/>
          </a:p>
        </p:txBody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342580"/>
            <a:ext cx="496081" cy="496094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364224" y="3342580"/>
            <a:ext cx="46282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Registrar o fundamento</a:t>
            </a:r>
            <a:endParaRPr lang="en-US" sz="1600" dirty="0"/>
          </a:p>
        </p:txBody>
      </p:sp>
      <p:sp>
        <p:nvSpPr>
          <p:cNvPr id="12" name="Text 7"/>
          <p:cNvSpPr/>
          <p:nvPr/>
        </p:nvSpPr>
        <p:spPr>
          <a:xfrm>
            <a:off x="1364224" y="3700264"/>
            <a:ext cx="46282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Documentar o raciocínio clínico, o protocolo utilizado e o contexto da decisão tomada.</a:t>
            </a:r>
            <a:endParaRPr lang="en-US" sz="1300" dirty="0"/>
          </a:p>
        </p:txBody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99132" y="3342580"/>
            <a:ext cx="496081" cy="49609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901880" y="3342580"/>
            <a:ext cx="46283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Explicar, reavaliar e encaminhar</a:t>
            </a:r>
            <a:endParaRPr lang="en-US" sz="1600" dirty="0"/>
          </a:p>
        </p:txBody>
      </p:sp>
      <p:sp>
        <p:nvSpPr>
          <p:cNvPr id="15" name="Text 9"/>
          <p:cNvSpPr/>
          <p:nvPr/>
        </p:nvSpPr>
        <p:spPr>
          <a:xfrm>
            <a:off x="6901880" y="3700264"/>
            <a:ext cx="462834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Comunicar a decisão, reavaliar seus efeitos e encaminhar quando a situação ultrapassar o escopo.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661475" y="4456807"/>
            <a:ext cx="10868745" cy="1905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7" name="Text 11"/>
          <p:cNvSpPr/>
          <p:nvPr/>
        </p:nvSpPr>
        <p:spPr>
          <a:xfrm>
            <a:off x="661475" y="4765179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950" b="1" spc="-59" kern="0" dirty="0">
                <a:solidFill>
                  <a:srgbClr val="0054A6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Autonomia sem registro não é autonomia — é vulnerabilidade.</a:t>
            </a:r>
            <a:endParaRPr lang="en-US" sz="1950" dirty="0"/>
          </a:p>
        </p:txBody>
      </p:sp>
      <p:sp>
        <p:nvSpPr>
          <p:cNvPr id="18" name="Shape 12"/>
          <p:cNvSpPr/>
          <p:nvPr/>
        </p:nvSpPr>
        <p:spPr>
          <a:xfrm>
            <a:off x="661475" y="5323284"/>
            <a:ext cx="10868745" cy="925909"/>
          </a:xfrm>
          <a:prstGeom prst="roundRect">
            <a:avLst>
              <a:gd name="adj" fmla="val 7502"/>
            </a:avLst>
          </a:prstGeom>
          <a:solidFill>
            <a:srgbClr val="CCEBFF"/>
          </a:solidFill>
          <a:ln/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6769" y="5562997"/>
            <a:ext cx="206667" cy="16529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198731" y="5529858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spc="-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ATENÇÃO PARA VALIDAÇÃO:</a:t>
            </a:r>
            <a:pPr algn="l" indent="0" marL="0">
              <a:lnSpc>
                <a:spcPct val="133000"/>
              </a:lnSpc>
              <a:buNone/>
            </a:pPr>
            <a:r>
              <a:rPr lang="en-US" sz="1300" spc="-26" kern="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 manter afirmações genéricas sobre jurisprudência sem identificar os julgados oficiais correspondentes.</a:t>
            </a:r>
            <a:endParaRPr lang="en-US" sz="1300" dirty="0"/>
          </a:p>
        </p:txBody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686" y="142974"/>
            <a:ext cx="750174" cy="2763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2026-09-08T11:57:04Z</dcterms:created>
  <dcterms:modified xsi:type="dcterms:W3CDTF">2026-09-08T11:57:04Z</dcterms:modified>
</cp:coreProperties>
</file>