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 Black"/>
      <p:regular r:id="rId201315"/>
    </p:embeddedFont>
    <p:embeddedFont>
      <p:font typeface="Inter"/>
      <p:regular r:id="rId201316"/>
    </p:embeddedFont>
    <p:embeddedFont>
      <p:font typeface="Inter Semi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(cena 1 — storyboard): Uma ficha preenchida só produz cuidado quando o dado é qualificado, analisado e transformado em ação no território.
Direção visual: ficha sem dados identificáveis transformando-se em mapa e plano. Fonte: storyboard, cena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seção 1): Notificar não é produzir papel. É tornar visível o que acontece no território para orientar resposta.
Direção visual: unidade de saúde conectada à vigilância municipal. Fonte: storyboard, seção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seções 1 e 3): O SINAN reúne notificações, mas a utilidade epidemiológica depende da qualidade e do uso local dos registros.
Direção visual: cadeia de qualidade da informação — seis etapas: coletar; qualificar; investigar; encerrar; analisar; usar. Fonte: storyboard, seções 1 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seção 2): Obrigação e prazo precisam ser compreendidos juntos. A regra aplicável define quando começa a contagem e por qual meio comunicar.
Direção visual: três faixas temporais, sem associar agravos não fornecidos. Fonte: storyboard, seção 2.
ATENÇÃO PARA VALIDAÇÃO: confirmar lista, prazos e fluxos vigentes antes da gravação.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seção 3): Dados incompletos ou casos sem encerramento dificultam reconhecer tendências, vulnerabilidades e prioridades.
Direção visual: quatro etapas com verificação de consistência. Fonte: storyboard, seção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ODE 4): O cruzamento de fontes pode revelar lacunas e populações suscetíveis, desde que cada sistema seja lido segundo sua finalidade e qualidade.
Direção visual: quatro fontes convergindo para leitura territorial, sem atribuir funções além das fornecidas. Fonte: storyboard, ODE 4.
ATENÇÃO PARA VALIDAÇÃO: expandir as siglas e suas funções somente após conferir a apresentação original e fontes oficiais.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seção 3): Indicadores mostram velocidade, alcance, continuidade e gravidade. Nenhum número deve ser interpretado fora da definição, do denominador e do período.
Direção visual: quatro cartões com pergunta orientadora, sem fórmulas. Fonte: storyboard, seção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seção 4): A lógica parte das barreiras concretas do território e organiza recursos, ações, acompanhamento e ajuste.
Direção visual: ciclo territorial em quatro etapas — análise → programação → seguimento/supervisão → avaliação. Fonte: storyboard, seção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seção 5): Busca ativa não deve ser aleatória nem punitiva. A escuta identifica a barreira real e sustenta uma decisão informada.
Direção visual: conversa acolhedora em espaço comunitário, sem listas nominais visíveis. Fonte: storyboard, seção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 (storyboard, cenas 2–3 e síntese): Em cada etapa, o conteúdo precisa apoiar uma decisão concreta da prática profissional. Vigilância de alta performance conecta informação, decisão, ética e avaliação.
Direção visual: mapa territorial transformando-se em plano de ação da equipe. Fonte: storyboard, cenas 2–3 e síntese.
PROVISÓRIO — Não publicar versão definitiva antes da auditoria do arquivo da professora. Bloqueio: apresentação original protegida por autenticação SharePoint.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1.png"/><Relationship Id="rId5" Type="http://schemas.openxmlformats.org/officeDocument/2006/relationships/image" Target="../media/image-4-2.svg"/><Relationship Id="rId6" Type="http://schemas.openxmlformats.org/officeDocument/2006/relationships/image" Target="../media/image-4-6.png"/><Relationship Id="rId7" Type="http://schemas.openxmlformats.org/officeDocument/2006/relationships/image" Target="../media/image-4-7.svg"/><Relationship Id="rId8" Type="http://schemas.openxmlformats.org/officeDocument/2006/relationships/image" Target="../media/image-4-1.png"/><Relationship Id="rId9" Type="http://schemas.openxmlformats.org/officeDocument/2006/relationships/image" Target="../media/image-4-2.svg"/><Relationship Id="rId10" Type="http://schemas.openxmlformats.org/officeDocument/2006/relationships/image" Target="../media/image-4-10.png"/><Relationship Id="rId11" Type="http://schemas.openxmlformats.org/officeDocument/2006/relationships/image" Target="../media/image-4-11.svg"/><Relationship Id="rId12" Type="http://schemas.openxmlformats.org/officeDocument/2006/relationships/image" Target="../media/image-4-12.png"/><Relationship Id="rId13" Type="http://schemas.openxmlformats.org/officeDocument/2006/relationships/image" Target="../media/image-1-3.png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2.png"/><Relationship Id="rId5" Type="http://schemas.openxmlformats.org/officeDocument/2006/relationships/image" Target="../media/image-5-3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image" Target="../media/image-5-6.png"/><Relationship Id="rId9" Type="http://schemas.openxmlformats.org/officeDocument/2006/relationships/image" Target="../media/image-5-7.svg"/><Relationship Id="rId10" Type="http://schemas.openxmlformats.org/officeDocument/2006/relationships/image" Target="../media/image-1-3.pn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1.png"/><Relationship Id="rId6" Type="http://schemas.openxmlformats.org/officeDocument/2006/relationships/image" Target="../media/image-7-2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1.png"/><Relationship Id="rId10" Type="http://schemas.openxmlformats.org/officeDocument/2006/relationships/image" Target="../media/image-7-2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image" Target="../media/image-7-1.png"/><Relationship Id="rId14" Type="http://schemas.openxmlformats.org/officeDocument/2006/relationships/image" Target="../media/image-7-2.svg"/><Relationship Id="rId15" Type="http://schemas.openxmlformats.org/officeDocument/2006/relationships/image" Target="../media/image-7-15.png"/><Relationship Id="rId16" Type="http://schemas.openxmlformats.org/officeDocument/2006/relationships/image" Target="../media/image-7-16.svg"/><Relationship Id="rId17" Type="http://schemas.openxmlformats.org/officeDocument/2006/relationships/image" Target="../media/image-1-3.png"/><Relationship Id="rId18" Type="http://schemas.openxmlformats.org/officeDocument/2006/relationships/slideLayout" Target="../slideLayouts/slideLayout3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1-3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2.png"/><Relationship Id="rId7" Type="http://schemas.openxmlformats.org/officeDocument/2006/relationships/image" Target="../media/image-9-3.svg"/><Relationship Id="rId8" Type="http://schemas.openxmlformats.org/officeDocument/2006/relationships/image" Target="../media/image-1-3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8308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80240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 dado à ação no território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385219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Vigilância Epidemiológica e Enfermagem de alta performance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661475" y="3087985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409057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 → informação → decisão → ação territorial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661475" y="3967162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293781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826769" y="4628555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 e SINAN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339422" y="3967162"/>
            <a:ext cx="3512752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71728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4504716" y="4628555"/>
            <a:ext cx="31821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Qualidade da Informação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17468" y="3967162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49774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8182762" y="4628555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Microplanejamento e Busca Ativa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61475" y="5300365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i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Professora: Jamila Fabiana de Oliveira Costa</a:t>
            </a:r>
            <a:endParaRPr lang="en-US" sz="195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Notificar é tornar visível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61475" y="1180703"/>
            <a:ext cx="629686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notificação transforma o que acontece no território em dado para a vigilância. O fluxo parte de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suspeita ou confirmação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conforme a regra aplicável, e alcança a vigilância municipal com o objetivo de orientar resposta.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61475" y="1939230"/>
            <a:ext cx="6296860" cy="792956"/>
          </a:xfrm>
          <a:prstGeom prst="roundRect">
            <a:avLst>
              <a:gd name="adj" fmla="val 744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8315" y="2086074"/>
            <a:ext cx="600318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Suspeita ou confirmação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08315" y="2377281"/>
            <a:ext cx="600318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regra aplicável ao agravo — o ponto de partida da cadeia de informação.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61475" y="2851646"/>
            <a:ext cx="6296860" cy="1001018"/>
          </a:xfrm>
          <a:prstGeom prst="roundRect">
            <a:avLst>
              <a:gd name="adj" fmla="val 5898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8315" y="2998490"/>
            <a:ext cx="600318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Comunicação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08315" y="3289697"/>
            <a:ext cx="600318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 e envio ao sistema de vigilância dentro do prazo definido para cada tipo de notificação.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61475" y="3972123"/>
            <a:ext cx="6296860" cy="792956"/>
          </a:xfrm>
          <a:prstGeom prst="roundRect">
            <a:avLst>
              <a:gd name="adj" fmla="val 744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8315" y="4118967"/>
            <a:ext cx="600318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Vigilância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08315" y="4410174"/>
            <a:ext cx="600318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Recepção, consolidação e análise do dado para orientar a resposta no território.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61475" y="4934545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61475" y="5167908"/>
            <a:ext cx="629686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Princípio central: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61475" y="5566668"/>
            <a:ext cx="6296860" cy="707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3520" indent="-223520">
              <a:lnSpc>
                <a:spcPct val="123000"/>
              </a:lnSpc>
              <a:buSzPct val="100000"/>
              <a:buChar char="•"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Notificar não é produzir papel</a:t>
            </a:r>
            <a:endParaRPr lang="en-US" sz="1100" dirty="0"/>
          </a:p>
          <a:p>
            <a:pPr algn="l" marL="223520" indent="-223520">
              <a:lnSpc>
                <a:spcPct val="123000"/>
              </a:lnSpc>
              <a:buSzPct val="100000"/>
              <a:buChar char="•"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tornar visível o que acontece no território</a:t>
            </a:r>
            <a:endParaRPr lang="en-US" sz="1100" dirty="0"/>
          </a:p>
          <a:p>
            <a:pPr algn="l" marL="223520" indent="-223520">
              <a:lnSpc>
                <a:spcPct val="123000"/>
              </a:lnSpc>
              <a:buSzPct val="100000"/>
              <a:buChar char="•"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orientar resposta oportuna e qualificada</a:t>
            </a:r>
            <a:endParaRPr lang="en-US" sz="11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SINAN: dado precisa virar leitura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295301"/>
            <a:ext cx="10868745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SINAN reúne notificações de todo o país, mas a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utilidade epidemiológica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depende da qualidade e do uso local dos registros. Coletar sem qualificar, investigar e encerrar limita a capacidade de análise e resposta.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1545" y="1898452"/>
            <a:ext cx="9468506" cy="35530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011939" y="4588945"/>
            <a:ext cx="1428100" cy="275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Analisar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212142" y="4588945"/>
            <a:ext cx="1428100" cy="275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Encerrar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422126" y="4588945"/>
            <a:ext cx="1428100" cy="275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Investigar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3632110" y="4588945"/>
            <a:ext cx="1428100" cy="275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Qualificar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802968" y="4588945"/>
            <a:ext cx="1428100" cy="275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Coletar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61475" y="5602188"/>
            <a:ext cx="10868745" cy="555129"/>
          </a:xfrm>
          <a:prstGeom prst="roundRect">
            <a:avLst>
              <a:gd name="adj" fmla="val 11262"/>
            </a:avLst>
          </a:prstGeom>
          <a:solidFill>
            <a:srgbClr val="CCEB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99" y="5795466"/>
            <a:ext cx="186031" cy="14882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45154" y="5773341"/>
            <a:ext cx="1084582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Mensagem-chave: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 etapa da cadeia sustenta a seguinte. Dado incompleto ou caso sem encerramento compromete toda a leitura do território.</a:t>
            </a:r>
            <a:endParaRPr lang="en-US" sz="11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Três tempos da notificação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187351"/>
            <a:ext cx="1086874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obrigação e o prazo precisam ser compreendidos juntos. A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regra aplicável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define quando começa a contagem e por qual meio comunicar — a lista vigente de agravos determina o enquadramento de cada situação.</a:t>
            </a: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687413"/>
            <a:ext cx="10868745" cy="1133673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631" y="1802507"/>
            <a:ext cx="198433" cy="1984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12780" y="2209105"/>
            <a:ext cx="105661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 Imediata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812780" y="2479278"/>
            <a:ext cx="1056613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agravos de elevada gravidade ou potencial epidêmico — finalidade e fluxo devem ser confirmados na lista vigente.</a:t>
            </a:r>
            <a:endParaRPr lang="en-US" sz="10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926854"/>
            <a:ext cx="10868745" cy="1133673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96631" y="3041948"/>
            <a:ext cx="198433" cy="19843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12780" y="3448546"/>
            <a:ext cx="105661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 Semanal</a:t>
            </a:r>
            <a:endParaRPr lang="en-US" sz="1300" dirty="0"/>
          </a:p>
        </p:txBody>
      </p:sp>
      <p:sp>
        <p:nvSpPr>
          <p:cNvPr id="11" name="Text 5"/>
          <p:cNvSpPr/>
          <p:nvPr/>
        </p:nvSpPr>
        <p:spPr>
          <a:xfrm>
            <a:off x="812780" y="3718719"/>
            <a:ext cx="1056613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agravos que compõem o fluxo regular de vigilância — finalidade e fluxo devem ser confirmados na lista vigente.</a:t>
            </a:r>
            <a:endParaRPr lang="en-US" sz="10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4166295"/>
            <a:ext cx="10868745" cy="1133673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96631" y="4281388"/>
            <a:ext cx="198433" cy="19843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12780" y="4687987"/>
            <a:ext cx="105661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 Negativa</a:t>
            </a:r>
            <a:endParaRPr lang="en-US" sz="1300" dirty="0"/>
          </a:p>
        </p:txBody>
      </p:sp>
      <p:sp>
        <p:nvSpPr>
          <p:cNvPr id="15" name="Text 7"/>
          <p:cNvSpPr/>
          <p:nvPr/>
        </p:nvSpPr>
        <p:spPr>
          <a:xfrm>
            <a:off x="812780" y="4958159"/>
            <a:ext cx="1056613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 a ausência de casos em determinado período — confirma que o silêncio é informação ativa, não ausência de registro.</a:t>
            </a:r>
            <a:endParaRPr lang="en-US" sz="1000" dirty="0"/>
          </a:p>
        </p:txBody>
      </p:sp>
      <p:sp>
        <p:nvSpPr>
          <p:cNvPr id="16" name="Shape 8"/>
          <p:cNvSpPr/>
          <p:nvPr/>
        </p:nvSpPr>
        <p:spPr>
          <a:xfrm>
            <a:off x="661475" y="5419030"/>
            <a:ext cx="10868745" cy="457597"/>
          </a:xfrm>
          <a:prstGeom prst="roundRect">
            <a:avLst>
              <a:gd name="adj" fmla="val 12144"/>
            </a:avLst>
          </a:prstGeom>
          <a:solidFill>
            <a:srgbClr val="FCF2B5"/>
          </a:solidFill>
          <a:ln/>
        </p:spPr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730" y="5575399"/>
            <a:ext cx="165294" cy="132259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1091280" y="5557838"/>
            <a:ext cx="1091627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⚠️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lista, prazos e fluxos vigentes antes da gravação. Não associar agravos específicos sem verificação na lista oficial atualizada.</a:t>
            </a:r>
            <a:endParaRPr lang="en-US" sz="10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Qualidade é uma responsabilidade conectada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61475" y="1767979"/>
            <a:ext cx="6296860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incompletos ou casos sem encerramento dificultam reconhecer tendências, vulnerabilidades e prioridades. A qualidade da informação é construída em cada etapa do processo.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671366"/>
            <a:ext cx="3073819" cy="14227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3782" y="2847479"/>
            <a:ext cx="264540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Campos completos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913782" y="3182541"/>
            <a:ext cx="2645403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Preenchimento integral e correto de todos os campos obrigatórios no momento da notificação.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4515" y="2671366"/>
            <a:ext cx="3073819" cy="142279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36822" y="2847479"/>
            <a:ext cx="264540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Investigação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4136822" y="3182541"/>
            <a:ext cx="2645403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Aprofundamento do caso para identificar fonte de exposição, contatos e circunstâncias relevantes.</a:t>
            </a:r>
            <a:endParaRPr lang="en-US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243388"/>
            <a:ext cx="3073819" cy="166796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13782" y="4419501"/>
            <a:ext cx="264540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Encerramento oportuno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913782" y="4754563"/>
            <a:ext cx="2645403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Fechamento do caso no sistema dentro do prazo estabelecido, com critério e classificação final definidos.</a:t>
            </a:r>
            <a:endParaRPr lang="en-US" sz="12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4515" y="4243388"/>
            <a:ext cx="3073819" cy="166796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136822" y="4419501"/>
            <a:ext cx="264540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Uso dos dados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4136822" y="4754563"/>
            <a:ext cx="2645403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Transformar o registro em leitura epidemiológica local — base para decisões e ações da equipe.</a:t>
            </a:r>
            <a:endParaRPr lang="en-US" sz="12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Sistemas e perguntas diferentes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cruzamento de fontes pode revelar lacunas e populações suscetíveis, desde que cada sistema seja lido segundo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sua finalidade e qualidade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Cada base responde a perguntas distintas sobre o território.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24968"/>
            <a:ext cx="3512653" cy="1759446"/>
          </a:xfrm>
          <a:prstGeom prst="roundRect">
            <a:avLst>
              <a:gd name="adj" fmla="val 3948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29661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SINAN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654300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Informação de Agravos de Notificação — registro de doenças e agravos de notificação compulsória.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2124968"/>
            <a:ext cx="3512752" cy="1759446"/>
          </a:xfrm>
          <a:prstGeom prst="roundRect">
            <a:avLst>
              <a:gd name="adj" fmla="val 3948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1066" y="2296616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SIPNI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2654300"/>
            <a:ext cx="31694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Informação do Programa Nacional de Imunizações — funções a confirmar em fontes oficiais antes da gravação.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2124968"/>
            <a:ext cx="3512653" cy="1759446"/>
          </a:xfrm>
          <a:prstGeom prst="roundRect">
            <a:avLst>
              <a:gd name="adj" fmla="val 3948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9112" y="229661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e-SUS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2654300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Estratégia de eSaúde do SUS — funções a confirmar em fontes oficiais antes da gravação.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4049713"/>
            <a:ext cx="10868646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3119" y="4221361"/>
            <a:ext cx="105253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GAL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3119" y="4579045"/>
            <a:ext cx="1052535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Gerenciador de Ambiente Laboratorial — funções a confirmar em fontes oficiais antes da gravação.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5201345"/>
            <a:ext cx="10868745" cy="932259"/>
          </a:xfrm>
          <a:prstGeom prst="roundRect">
            <a:avLst>
              <a:gd name="adj" fmla="val 7451"/>
            </a:avLst>
          </a:prstGeom>
          <a:solidFill>
            <a:srgbClr val="FCF2B5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5441057"/>
            <a:ext cx="206667" cy="16529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198731" y="5407918"/>
            <a:ext cx="1016619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⚠️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Expandir as siglas e suas funções somente após conferir a apresentação original e fontes oficiais. Não atribuir funções além das fornecidas no storyboard.</a:t>
            </a:r>
            <a:endParaRPr lang="en-US" sz="13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Indicadores retratam dimensões distintas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mostram velocidade, alcance, continuidade e gravidade.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Nenhum número deve ser interpretado fora da definição, do denominador e do período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que se refere.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24968"/>
            <a:ext cx="5351725" cy="1732756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8121" y="2273796"/>
            <a:ext cx="198433" cy="1984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45819" y="2786459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Incidência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845819" y="3144143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Pergunta orientadora: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 que velocidade novos casos estão surgindo no território em um dado período?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8495" y="2124968"/>
            <a:ext cx="5351725" cy="1732756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55141" y="2273796"/>
            <a:ext cx="198433" cy="19843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362838" y="2786459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Cobertura</a:t>
            </a:r>
            <a:endParaRPr lang="en-US" sz="1600" dirty="0"/>
          </a:p>
        </p:txBody>
      </p:sp>
      <p:sp>
        <p:nvSpPr>
          <p:cNvPr id="11" name="Text 5"/>
          <p:cNvSpPr/>
          <p:nvPr/>
        </p:nvSpPr>
        <p:spPr>
          <a:xfrm>
            <a:off x="6362838" y="3144143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Pergunta orientadora: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Qual a proporção da população-alvo que foi efetivamente alcançada pela ação ou serviço?</a:t>
            </a:r>
            <a:endParaRPr lang="en-US" sz="13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4023023"/>
            <a:ext cx="5351725" cy="1732756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38121" y="4171851"/>
            <a:ext cx="198433" cy="19843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45819" y="4684514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Abandono</a:t>
            </a:r>
            <a:endParaRPr lang="en-US" sz="1600" dirty="0"/>
          </a:p>
        </p:txBody>
      </p:sp>
      <p:sp>
        <p:nvSpPr>
          <p:cNvPr id="15" name="Text 7"/>
          <p:cNvSpPr/>
          <p:nvPr/>
        </p:nvSpPr>
        <p:spPr>
          <a:xfrm>
            <a:off x="845819" y="5042198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Pergunta orientadora: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Quem iniciou o tratamento ou acompanhamento e não completou o percurso?</a:t>
            </a:r>
            <a:endParaRPr lang="en-US" sz="13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78495" y="4023023"/>
            <a:ext cx="5351725" cy="1732756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55141" y="4171851"/>
            <a:ext cx="198433" cy="198438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362838" y="4684514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Letalidade</a:t>
            </a:r>
            <a:endParaRPr lang="en-US" sz="1600" dirty="0"/>
          </a:p>
        </p:txBody>
      </p:sp>
      <p:sp>
        <p:nvSpPr>
          <p:cNvPr id="19" name="Text 9"/>
          <p:cNvSpPr/>
          <p:nvPr/>
        </p:nvSpPr>
        <p:spPr>
          <a:xfrm>
            <a:off x="6362838" y="5042198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Pergunta orientadora: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Qual a proporção dos casos confirmados que evoluiu para óbito em determinado período?</a:t>
            </a:r>
            <a:endParaRPr lang="en-US" sz="130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2273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Microplanejamento começa na UBS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233360" y="1767979"/>
            <a:ext cx="629686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lógica parte das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barreiras concretas do território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organiza recursos, ações, acompanhamento e ajuste em um ciclo contínuo orientado pela realidade local.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360" y="2426196"/>
            <a:ext cx="785594" cy="9426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168176" y="2583259"/>
            <a:ext cx="536204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Análise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168176" y="2918321"/>
            <a:ext cx="536204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Leitura dos dados e identificação das barreiras concretas do território.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60" y="3368873"/>
            <a:ext cx="785594" cy="113952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168176" y="3525937"/>
            <a:ext cx="536204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Programação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6168176" y="3860998"/>
            <a:ext cx="5362044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Definição de ações, metas e recursos com base nas prioridades identificadas.</a:t>
            </a:r>
            <a:endParaRPr lang="en-US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4508401"/>
            <a:ext cx="785594" cy="94267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168176" y="4665464"/>
            <a:ext cx="536204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Seguimento e Supervisão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6168176" y="5000526"/>
            <a:ext cx="536204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Acompanhamento da execução e supervisão das atividades programadas.</a:t>
            </a:r>
            <a:endParaRPr lang="en-US" sz="12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5451078"/>
            <a:ext cx="785594" cy="94267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168176" y="5608141"/>
            <a:ext cx="536204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6168176" y="5943203"/>
            <a:ext cx="5362044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Medição dos resultados e reajuste do plano para o próximo ciclo.</a:t>
            </a:r>
            <a:endParaRPr lang="en-US" sz="12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572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91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Busca ativa sem julgamento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327051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 ativa não deve ser aleatória nem punitiva.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escuta identifica a barreira real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sustenta uma decisão informada — respeitando a autonomia e a trajetória de cada pessoa.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06935"/>
            <a:ext cx="6296860" cy="12556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2017" y="2491284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dado orienta quem procurar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2017" y="2848967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análise local direciona a busca para quem mais precisa — sem aleatoriedade e sem caráter punitivo.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727847"/>
            <a:ext cx="6296860" cy="125561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22017" y="3912195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escuta revela as barreiras reais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922017" y="4269879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Medo, desinformação, barreiras de horário e dificuldades de acesso só aparecem em uma escuta qualificada e acolhedora.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5148759"/>
            <a:ext cx="6296860" cy="125561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2017" y="5333107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resposta é pactuada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922017" y="5690791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decisão é construída com a pessoa, respeitando sua autonomia e considerando sua realidade concreta.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Informação, decisão, ética e avaliação</a:t>
            </a:r>
            <a:endParaRPr lang="en-US" sz="32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1327051"/>
            <a:ext cx="10868745" cy="287605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99780" y="2299501"/>
            <a:ext cx="1642940" cy="588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spc="-56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Dado qualificado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499780" y="2971533"/>
            <a:ext cx="1642940" cy="470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spc="-4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Coleta e validação da informação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3382469" y="2146529"/>
            <a:ext cx="1642940" cy="294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spc="-56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Análise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3382469" y="2524383"/>
            <a:ext cx="1642940" cy="706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spc="-4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Leitura epidemiológica e territorial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5265158" y="2299501"/>
            <a:ext cx="1642940" cy="294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spc="-56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ética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5265158" y="2677356"/>
            <a:ext cx="1642940" cy="706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spc="-4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Escolha fundamentada e respeitosa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7147847" y="2146529"/>
            <a:ext cx="1642941" cy="294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spc="-56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Ação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7147847" y="2524383"/>
            <a:ext cx="1642941" cy="706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spc="-4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Intervenção planejada no território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040996" y="2299501"/>
            <a:ext cx="1642940" cy="294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spc="-56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</a:t>
            </a:r>
            <a:endParaRPr lang="en-US" sz="1850" dirty="0"/>
          </a:p>
        </p:txBody>
      </p:sp>
      <p:sp>
        <p:nvSpPr>
          <p:cNvPr id="15" name="Text 11"/>
          <p:cNvSpPr/>
          <p:nvPr/>
        </p:nvSpPr>
        <p:spPr>
          <a:xfrm>
            <a:off x="9040996" y="2677356"/>
            <a:ext cx="1642940" cy="706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spc="-4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Mensuração dos resultados alcançados</a:t>
            </a:r>
            <a:endParaRPr lang="en-US" sz="1450" dirty="0"/>
          </a:p>
        </p:txBody>
      </p:sp>
      <p:sp>
        <p:nvSpPr>
          <p:cNvPr id="16" name="Shape 12"/>
          <p:cNvSpPr/>
          <p:nvPr/>
        </p:nvSpPr>
        <p:spPr>
          <a:xfrm>
            <a:off x="661475" y="4389140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33119" y="4560788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Vigilância de alta performance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833119" y="4918472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Conecta informação, decisão, ética e avaliação em cada etapa da prática profissional.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6178495" y="4389140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350139" y="4560788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Apoio à decisão concreta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6350139" y="4918472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 cada etapa, o conteúdo precisa apoiar uma decisão concreta da prática profissional.</a:t>
            </a:r>
            <a:endParaRPr lang="en-US" sz="130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2026-09-08T11:57:39Z</dcterms:created>
  <dcterms:modified xsi:type="dcterms:W3CDTF">2026-09-08T11:57:39Z</dcterms:modified>
</cp:coreProperties>
</file>