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1695" cy="6858000"/>
  <p:notesSz cx="6858000" cy="12191695"/>
  <p:embeddedFontLst>
    <p:embeddedFont>
      <p:font typeface="Inter Bold"/>
      <p:regular r:id="rId201314"/>
    </p:embeddedFont>
    <p:embeddedFont>
      <p:font typeface="Inter"/>
      <p:regular r:id="rId2013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Módulo 2, Aula 3.
Fonte: original p.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semiologia orienta o raciocínio clínico do enfermeiro desde a primeira pergunta da consulta.
Fonte: original p.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"5 Ps" estruturam uma anamnese sexual completa e sistemática.
Fonte: original p.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original p.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palpação de linfonodos inguinais compõe o exame físico sistêmico na investigação de ISTs.
Fonte: original p.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exame físico feminino segue uma sequência estruturada em três etapas.
Fonte: original p.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investigação não se limita aos genitais — sítios extragenitais também exigem exame quando há exposição correspondente.
Fonte: original p. 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original p. 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diagnóstico diferencial de corrimentos combina história clínica, exame físico e, quando disponível, microscopia.
Fonte: original p. 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original p.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original p. 11.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original p. 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prática clínica avançada em ISTs consolida semiologia, exame físico e raciocínio diagnóstico estruturado pelo Processo de Enfermagem.
Fonte: original p. 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72BA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1.png"/><Relationship Id="rId3" Type="http://schemas.openxmlformats.org/officeDocument/2006/relationships/image" Target="../media/image-2-1.png"/><Relationship Id="rId4" Type="http://schemas.openxmlformats.org/officeDocument/2006/relationships/image" Target="../media/image-2-1.png"/><Relationship Id="rId5" Type="http://schemas.openxmlformats.org/officeDocument/2006/relationships/image" Target="../media/image-2-1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1.png"/><Relationship Id="rId5" Type="http://schemas.openxmlformats.org/officeDocument/2006/relationships/image" Target="../media/image-6-2.svg"/><Relationship Id="rId6" Type="http://schemas.openxmlformats.org/officeDocument/2006/relationships/image" Target="../media/image-6-3.png"/><Relationship Id="rId7" Type="http://schemas.openxmlformats.org/officeDocument/2006/relationships/image" Target="../media/image-6-1.png"/><Relationship Id="rId8" Type="http://schemas.openxmlformats.org/officeDocument/2006/relationships/image" Target="../media/image-6-2.svg"/><Relationship Id="rId9" Type="http://schemas.openxmlformats.org/officeDocument/2006/relationships/image" Target="../media/image-6-3.pn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1.png"/><Relationship Id="rId3" Type="http://schemas.openxmlformats.org/officeDocument/2006/relationships/image" Target="../media/image-2-1.png"/><Relationship Id="rId4" Type="http://schemas.openxmlformats.org/officeDocument/2006/relationships/image" Target="../media/image-2-1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2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1.png"/><Relationship Id="rId3" Type="http://schemas.openxmlformats.org/officeDocument/2006/relationships/image" Target="../media/image-2-1.png"/><Relationship Id="rId4" Type="http://schemas.openxmlformats.org/officeDocument/2006/relationships/image" Target="../media/image-2-1.png"/><Relationship Id="rId5" Type="http://schemas.openxmlformats.org/officeDocument/2006/relationships/image" Target="../media/image-2-1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61475" y="201949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Semiologia e exame físico das ISTs</a:t>
            </a:r>
            <a:endParaRPr lang="en-US" sz="3250" dirty="0"/>
          </a:p>
        </p:txBody>
      </p:sp>
      <p:sp>
        <p:nvSpPr>
          <p:cNvPr id="5" name="Text 1"/>
          <p:cNvSpPr/>
          <p:nvPr/>
        </p:nvSpPr>
        <p:spPr>
          <a:xfrm>
            <a:off x="661475" y="2602309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600" b="1" spc="-7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na consulta de Enfermagem</a:t>
            </a:r>
            <a:endParaRPr lang="en-US" sz="2600" dirty="0"/>
          </a:p>
        </p:txBody>
      </p:sp>
      <p:sp>
        <p:nvSpPr>
          <p:cNvPr id="6" name="Shape 2"/>
          <p:cNvSpPr/>
          <p:nvPr/>
        </p:nvSpPr>
        <p:spPr>
          <a:xfrm>
            <a:off x="661475" y="3305076"/>
            <a:ext cx="10868745" cy="31750"/>
          </a:xfrm>
          <a:prstGeom prst="roundRect">
            <a:avLst>
              <a:gd name="adj" fmla="val 49999"/>
            </a:avLst>
          </a:prstGeom>
          <a:solidFill>
            <a:srgbClr val="FFFFFF"/>
          </a:solidFill>
          <a:ln/>
        </p:spPr>
      </p:sp>
      <p:sp>
        <p:nvSpPr>
          <p:cNvPr id="7" name="Text 3"/>
          <p:cNvSpPr/>
          <p:nvPr/>
        </p:nvSpPr>
        <p:spPr>
          <a:xfrm>
            <a:off x="661475" y="3626148"/>
            <a:ext cx="1086874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50" b="1" spc="-5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Módulo 2 — Aula 3</a:t>
            </a:r>
            <a:endParaRPr lang="en-US" sz="1950" dirty="0"/>
          </a:p>
        </p:txBody>
      </p:sp>
      <p:sp>
        <p:nvSpPr>
          <p:cNvPr id="8" name="Shape 4"/>
          <p:cNvSpPr/>
          <p:nvPr/>
        </p:nvSpPr>
        <p:spPr>
          <a:xfrm>
            <a:off x="661475" y="4184253"/>
            <a:ext cx="3512653" cy="496094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2293781" y="4277221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950" dirty="0"/>
          </a:p>
        </p:txBody>
      </p:sp>
      <p:sp>
        <p:nvSpPr>
          <p:cNvPr id="10" name="Text 6"/>
          <p:cNvSpPr/>
          <p:nvPr/>
        </p:nvSpPr>
        <p:spPr>
          <a:xfrm>
            <a:off x="826769" y="4845645"/>
            <a:ext cx="31820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Semiologia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4339422" y="4184253"/>
            <a:ext cx="3512752" cy="496094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971728" y="4277221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4504716" y="4845645"/>
            <a:ext cx="318216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Exame Físico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8017468" y="4184253"/>
            <a:ext cx="3512653" cy="496094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649774" y="4277221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950" dirty="0"/>
          </a:p>
        </p:txBody>
      </p:sp>
      <p:sp>
        <p:nvSpPr>
          <p:cNvPr id="16" name="Text 12"/>
          <p:cNvSpPr/>
          <p:nvPr/>
        </p:nvSpPr>
        <p:spPr>
          <a:xfrm>
            <a:off x="8182762" y="4845645"/>
            <a:ext cx="31820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Processo de Enfermagem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Princípios da semiologia e anamnese dirigida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302246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FCF2B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1541959"/>
            <a:ext cx="206667" cy="1652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98731" y="1508820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conteúdo/imagem do original.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Tela: definição de semiologia e o papel da anamnese dirigida na consulta de enfermagem em ISTs, conforme o original. Visual: conceito central + destaque, mesmo conteúdo do original.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Os "5 Ps" da anamnese sexual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302246"/>
            <a:ext cx="2593216" cy="1862634"/>
          </a:xfrm>
          <a:prstGeom prst="roundRect">
            <a:avLst>
              <a:gd name="adj" fmla="val 3729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33119" y="1473895"/>
            <a:ext cx="22499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Parceiros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33119" y="1918395"/>
            <a:ext cx="2249927" cy="1074837"/>
          </a:xfrm>
          <a:prstGeom prst="roundRect">
            <a:avLst>
              <a:gd name="adj" fmla="val 6463"/>
            </a:avLst>
          </a:prstGeom>
          <a:solidFill>
            <a:srgbClr val="FCF2B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413" y="2170807"/>
            <a:ext cx="206667" cy="1652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70375" y="2058888"/>
            <a:ext cx="154737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original.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419985" y="1302246"/>
            <a:ext cx="2593216" cy="1862634"/>
          </a:xfrm>
          <a:prstGeom prst="roundRect">
            <a:avLst>
              <a:gd name="adj" fmla="val 3729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591629" y="1473895"/>
            <a:ext cx="22499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Práticas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591629" y="1918395"/>
            <a:ext cx="2249927" cy="1074837"/>
          </a:xfrm>
          <a:prstGeom prst="roundRect">
            <a:avLst>
              <a:gd name="adj" fmla="val 6463"/>
            </a:avLst>
          </a:prstGeom>
          <a:solidFill>
            <a:srgbClr val="FCF2B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923" y="2170807"/>
            <a:ext cx="206667" cy="16529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128885" y="2058888"/>
            <a:ext cx="154737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original.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178495" y="1302246"/>
            <a:ext cx="2593216" cy="1862634"/>
          </a:xfrm>
          <a:prstGeom prst="roundRect">
            <a:avLst>
              <a:gd name="adj" fmla="val 3729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6350139" y="1473895"/>
            <a:ext cx="22499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Prevenção de ISTs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6350139" y="1918395"/>
            <a:ext cx="2249927" cy="1074837"/>
          </a:xfrm>
          <a:prstGeom prst="roundRect">
            <a:avLst>
              <a:gd name="adj" fmla="val 6463"/>
            </a:avLst>
          </a:prstGeom>
          <a:solidFill>
            <a:srgbClr val="FCF2B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433" y="2170807"/>
            <a:ext cx="206667" cy="16529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887395" y="2058888"/>
            <a:ext cx="154737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original.</a:t>
            </a:r>
            <a:endParaRPr lang="en-US" sz="1300" dirty="0"/>
          </a:p>
        </p:txBody>
      </p:sp>
      <p:sp>
        <p:nvSpPr>
          <p:cNvPr id="18" name="Shape 13"/>
          <p:cNvSpPr/>
          <p:nvPr/>
        </p:nvSpPr>
        <p:spPr>
          <a:xfrm>
            <a:off x="8937005" y="1302246"/>
            <a:ext cx="2593216" cy="1862634"/>
          </a:xfrm>
          <a:prstGeom prst="roundRect">
            <a:avLst>
              <a:gd name="adj" fmla="val 3729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9108649" y="1473895"/>
            <a:ext cx="22499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Passado de IST</a:t>
            </a:r>
            <a:endParaRPr lang="en-US" sz="1600" dirty="0"/>
          </a:p>
        </p:txBody>
      </p:sp>
      <p:sp>
        <p:nvSpPr>
          <p:cNvPr id="20" name="Shape 15"/>
          <p:cNvSpPr/>
          <p:nvPr/>
        </p:nvSpPr>
        <p:spPr>
          <a:xfrm>
            <a:off x="9108649" y="1918395"/>
            <a:ext cx="2249927" cy="1074837"/>
          </a:xfrm>
          <a:prstGeom prst="roundRect">
            <a:avLst>
              <a:gd name="adj" fmla="val 6463"/>
            </a:avLst>
          </a:prstGeom>
          <a:solidFill>
            <a:srgbClr val="FCF2B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3943" y="2170807"/>
            <a:ext cx="206667" cy="16529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645905" y="2058888"/>
            <a:ext cx="154737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original.</a:t>
            </a:r>
            <a:endParaRPr lang="en-US" sz="1300" dirty="0"/>
          </a:p>
        </p:txBody>
      </p:sp>
      <p:sp>
        <p:nvSpPr>
          <p:cNvPr id="23" name="Shape 17"/>
          <p:cNvSpPr/>
          <p:nvPr/>
        </p:nvSpPr>
        <p:spPr>
          <a:xfrm>
            <a:off x="661475" y="3330178"/>
            <a:ext cx="10868745" cy="1333401"/>
          </a:xfrm>
          <a:prstGeom prst="roundRect">
            <a:avLst>
              <a:gd name="adj" fmla="val 5210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24" name="Text 18"/>
          <p:cNvSpPr/>
          <p:nvPr/>
        </p:nvSpPr>
        <p:spPr>
          <a:xfrm>
            <a:off x="833119" y="3501827"/>
            <a:ext cx="1052545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Planos de gravidez</a:t>
            </a:r>
            <a:endParaRPr lang="en-US" sz="1600" dirty="0"/>
          </a:p>
        </p:txBody>
      </p:sp>
      <p:sp>
        <p:nvSpPr>
          <p:cNvPr id="25" name="Shape 19"/>
          <p:cNvSpPr/>
          <p:nvPr/>
        </p:nvSpPr>
        <p:spPr>
          <a:xfrm>
            <a:off x="833119" y="3946327"/>
            <a:ext cx="10525457" cy="545604"/>
          </a:xfrm>
          <a:prstGeom prst="roundRect">
            <a:avLst>
              <a:gd name="adj" fmla="val 12732"/>
            </a:avLst>
          </a:prstGeom>
          <a:solidFill>
            <a:srgbClr val="FCF2B5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413" y="4198739"/>
            <a:ext cx="206667" cy="165298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370375" y="4086820"/>
            <a:ext cx="982290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original.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Investigação de sintomas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302246"/>
            <a:ext cx="10868745" cy="1190526"/>
          </a:xfrm>
          <a:prstGeom prst="roundRect">
            <a:avLst>
              <a:gd name="adj" fmla="val 5835"/>
            </a:avLst>
          </a:prstGeom>
          <a:solidFill>
            <a:srgbClr val="FCF2B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1541959"/>
            <a:ext cx="206667" cy="1652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98731" y="1508820"/>
            <a:ext cx="1016619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conteúdo/imagem do original.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Tela: guia de investigação de sintomas do original — dor, corrimentos, outros sintomas — incluindo o alerta do original sobre a possível ausência de dor em úlcera genital. Visual: guia estruturado por sintoma, mesmo conteúdo do original.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661475" y="2678807"/>
            <a:ext cx="10868745" cy="932259"/>
          </a:xfrm>
          <a:prstGeom prst="roundRect">
            <a:avLst>
              <a:gd name="adj" fmla="val 7451"/>
            </a:avLst>
          </a:prstGeom>
          <a:solidFill>
            <a:srgbClr val="FCF2B5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69" y="2918520"/>
            <a:ext cx="206667" cy="16529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198731" y="2885380"/>
            <a:ext cx="10166195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ATENÇÃO PARA VALIDAÇÃO: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manter o alerta do original sobre úlcera genital indolor exatamente como descrito — é um ponto de segurança clínica (risco de subnotificação/atraso diagnóstico); não reformular de forma a suavizar esse alerta.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Exame físico sistêmico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302246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FCF2B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1541959"/>
            <a:ext cx="206667" cy="1652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98731" y="1508820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conteúdo/imagem do original.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Tela: exame físico sistêmico do original, com foco em linfadenopatia inguinal. Visual: destaque anatômico + descrição, mesmo conteúdo do original.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b="1" spc="-8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Exame físico feminino em três etapas</a:t>
            </a:r>
            <a:endParaRPr lang="en-US" sz="29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1187847"/>
            <a:ext cx="10868745" cy="161190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84229" y="1287363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b="1" spc="-53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829349" y="1787327"/>
            <a:ext cx="10532997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spc="-44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Inspeção vulvar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829349" y="2170509"/>
            <a:ext cx="10532997" cy="461367"/>
          </a:xfrm>
          <a:prstGeom prst="roundRect">
            <a:avLst>
              <a:gd name="adj" fmla="val 13551"/>
            </a:avLst>
          </a:prstGeom>
          <a:solidFill>
            <a:srgbClr val="FCF2B5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173" y="2376488"/>
            <a:ext cx="186031" cy="14882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313028" y="2288084"/>
            <a:ext cx="9900494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b="1" spc="-23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original.</a:t>
            </a:r>
            <a:endParaRPr lang="en-US" sz="11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2933700"/>
            <a:ext cx="10868745" cy="161190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984229" y="3033216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b="1" spc="-53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750" dirty="0"/>
          </a:p>
        </p:txBody>
      </p:sp>
      <p:sp>
        <p:nvSpPr>
          <p:cNvPr id="11" name="Text 6"/>
          <p:cNvSpPr/>
          <p:nvPr/>
        </p:nvSpPr>
        <p:spPr>
          <a:xfrm>
            <a:off x="829349" y="3533180"/>
            <a:ext cx="10532997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spc="-44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Exame especular</a:t>
            </a:r>
            <a:endParaRPr lang="en-US" sz="1450" dirty="0"/>
          </a:p>
        </p:txBody>
      </p:sp>
      <p:sp>
        <p:nvSpPr>
          <p:cNvPr id="12" name="Shape 7"/>
          <p:cNvSpPr/>
          <p:nvPr/>
        </p:nvSpPr>
        <p:spPr>
          <a:xfrm>
            <a:off x="829349" y="3916363"/>
            <a:ext cx="10532997" cy="461367"/>
          </a:xfrm>
          <a:prstGeom prst="roundRect">
            <a:avLst>
              <a:gd name="adj" fmla="val 13551"/>
            </a:avLst>
          </a:prstGeom>
          <a:solidFill>
            <a:srgbClr val="FCF2B5"/>
          </a:solidFill>
          <a:ln/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173" y="4122341"/>
            <a:ext cx="186031" cy="14882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313028" y="4033937"/>
            <a:ext cx="9900494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b="1" spc="-23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original.</a:t>
            </a:r>
            <a:endParaRPr lang="en-US" sz="11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1475" y="4679553"/>
            <a:ext cx="10868745" cy="1611908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5984229" y="4779070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b="1" spc="-53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750" dirty="0"/>
          </a:p>
        </p:txBody>
      </p:sp>
      <p:sp>
        <p:nvSpPr>
          <p:cNvPr id="17" name="Text 10"/>
          <p:cNvSpPr/>
          <p:nvPr/>
        </p:nvSpPr>
        <p:spPr>
          <a:xfrm>
            <a:off x="829349" y="5279033"/>
            <a:ext cx="10532997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spc="-44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Toque vaginal bimanual</a:t>
            </a:r>
            <a:endParaRPr lang="en-US" sz="1450" dirty="0"/>
          </a:p>
        </p:txBody>
      </p:sp>
      <p:sp>
        <p:nvSpPr>
          <p:cNvPr id="18" name="Shape 11"/>
          <p:cNvSpPr/>
          <p:nvPr/>
        </p:nvSpPr>
        <p:spPr>
          <a:xfrm>
            <a:off x="829349" y="5662216"/>
            <a:ext cx="10532997" cy="461367"/>
          </a:xfrm>
          <a:prstGeom prst="roundRect">
            <a:avLst>
              <a:gd name="adj" fmla="val 13551"/>
            </a:avLst>
          </a:prstGeom>
          <a:solidFill>
            <a:srgbClr val="FCF2B5"/>
          </a:solidFill>
          <a:ln/>
        </p:spPr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8173" y="5868194"/>
            <a:ext cx="186031" cy="148828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1313028" y="5779790"/>
            <a:ext cx="9900494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b="1" spc="-23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original.</a:t>
            </a:r>
            <a:endParaRPr lang="en-US" sz="1150" dirty="0"/>
          </a:p>
        </p:txBody>
      </p:sp>
      <p:sp>
        <p:nvSpPr>
          <p:cNvPr id="21" name="Text 13"/>
          <p:cNvSpPr/>
          <p:nvPr/>
        </p:nvSpPr>
        <p:spPr>
          <a:xfrm>
            <a:off x="4144462" y="6507361"/>
            <a:ext cx="3902771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Exame físico masculino e sítios extragenitais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384895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Exame genital masculino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61475" y="1829395"/>
            <a:ext cx="5232666" cy="644823"/>
          </a:xfrm>
          <a:prstGeom prst="roundRect">
            <a:avLst>
              <a:gd name="adj" fmla="val 10773"/>
            </a:avLst>
          </a:prstGeom>
          <a:solidFill>
            <a:srgbClr val="FCF2B5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2081808"/>
            <a:ext cx="206667" cy="1652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98731" y="2019498"/>
            <a:ext cx="513970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original.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303904" y="1384895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Sítios extragenitais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303904" y="1829395"/>
            <a:ext cx="5232666" cy="1174055"/>
          </a:xfrm>
          <a:prstGeom prst="roundRect">
            <a:avLst>
              <a:gd name="adj" fmla="val 5917"/>
            </a:avLst>
          </a:prstGeom>
          <a:solidFill>
            <a:srgbClr val="FCF2B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198" y="2081808"/>
            <a:ext cx="206667" cy="16529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841160" y="2019498"/>
            <a:ext cx="4530116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original.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Visual: dois blocos — exame genital masculino / sítios extragenitais (oral e anorretal), mesmo conteúdo do original.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Diagnóstico diferencial de úlceras genitais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302246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FCF2B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1541959"/>
            <a:ext cx="206667" cy="1652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98731" y="1508820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tabela comparativa do original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sífilis primária, herpes genital, cancro mole — e a nota do original sobre Donovanose. Visual: tabela comparativa, mesmo conteúdo do original.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661475" y="2414191"/>
            <a:ext cx="10868745" cy="1196876"/>
          </a:xfrm>
          <a:prstGeom prst="roundRect">
            <a:avLst>
              <a:gd name="adj" fmla="val 5804"/>
            </a:avLst>
          </a:prstGeom>
          <a:solidFill>
            <a:srgbClr val="FCF2B5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69" y="2653903"/>
            <a:ext cx="206667" cy="16529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198731" y="2620764"/>
            <a:ext cx="10166195" cy="8001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ATENÇÃO PARA VALIDAÇÃO: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 se a tabela comparativa e a nota sobre Donovanose devem ser reproduzidas integralmente (incluindo achados clínicos distintivos de cada etiologia) ou resumidas — o original apresenta o conteúdo em formato de tabela clínica detalhada.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Diagnóstico diferencial de corrimentos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302246"/>
            <a:ext cx="10868745" cy="1190526"/>
          </a:xfrm>
          <a:prstGeom prst="roundRect">
            <a:avLst>
              <a:gd name="adj" fmla="val 5835"/>
            </a:avLst>
          </a:prstGeom>
          <a:solidFill>
            <a:srgbClr val="FCF2B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1541959"/>
            <a:ext cx="206667" cy="1652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98731" y="1508820"/>
            <a:ext cx="1016619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tabela comparativa do original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vaginose bacteriana, candidíase, tricomoníase, cervicite/uretrite — com a ilustração de microscopia mencionada no material. Visual: tabela comparativa + imagem de microscopia (reaproveitar imagem do original), mesmo conteúdo.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Suporte tecnológico ao diagnóstico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302246"/>
            <a:ext cx="5351725" cy="1333401"/>
          </a:xfrm>
          <a:prstGeom prst="roundRect">
            <a:avLst>
              <a:gd name="adj" fmla="val 5210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33119" y="1473895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Citopatológico (Papanicolau)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33119" y="1918395"/>
            <a:ext cx="5008437" cy="545604"/>
          </a:xfrm>
          <a:prstGeom prst="roundRect">
            <a:avLst>
              <a:gd name="adj" fmla="val 12732"/>
            </a:avLst>
          </a:prstGeom>
          <a:solidFill>
            <a:srgbClr val="FCF2B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413" y="2170807"/>
            <a:ext cx="206667" cy="1652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70375" y="2058888"/>
            <a:ext cx="430588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original.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178495" y="1302246"/>
            <a:ext cx="5351725" cy="1333401"/>
          </a:xfrm>
          <a:prstGeom prst="roundRect">
            <a:avLst>
              <a:gd name="adj" fmla="val 5210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350139" y="1473895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NAAT/PCR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350139" y="1918395"/>
            <a:ext cx="5008437" cy="545604"/>
          </a:xfrm>
          <a:prstGeom prst="roundRect">
            <a:avLst>
              <a:gd name="adj" fmla="val 12732"/>
            </a:avLst>
          </a:prstGeom>
          <a:solidFill>
            <a:srgbClr val="FCF2B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433" y="2170807"/>
            <a:ext cx="206667" cy="16529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887395" y="2058888"/>
            <a:ext cx="430588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original.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61475" y="2800945"/>
            <a:ext cx="10868745" cy="1333401"/>
          </a:xfrm>
          <a:prstGeom prst="roundRect">
            <a:avLst>
              <a:gd name="adj" fmla="val 5210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833119" y="2972594"/>
            <a:ext cx="1052545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Testes rápidos point-of-care (POC)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833119" y="3417094"/>
            <a:ext cx="10525457" cy="545604"/>
          </a:xfrm>
          <a:prstGeom prst="roundRect">
            <a:avLst>
              <a:gd name="adj" fmla="val 12732"/>
            </a:avLst>
          </a:prstGeom>
          <a:solidFill>
            <a:srgbClr val="FCF2B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413" y="3669506"/>
            <a:ext cx="206667" cy="16529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370375" y="3557588"/>
            <a:ext cx="982290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original.</a:t>
            </a:r>
            <a:endParaRPr lang="en-US" sz="1300" dirty="0"/>
          </a:p>
        </p:txBody>
      </p:sp>
      <p:sp>
        <p:nvSpPr>
          <p:cNvPr id="18" name="Shape 13"/>
          <p:cNvSpPr/>
          <p:nvPr/>
        </p:nvSpPr>
        <p:spPr>
          <a:xfrm>
            <a:off x="661475" y="4320381"/>
            <a:ext cx="10868745" cy="932259"/>
          </a:xfrm>
          <a:prstGeom prst="roundRect">
            <a:avLst>
              <a:gd name="adj" fmla="val 7451"/>
            </a:avLst>
          </a:prstGeom>
          <a:solidFill>
            <a:srgbClr val="FCF2B5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769" y="4560094"/>
            <a:ext cx="206667" cy="16529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198731" y="4526955"/>
            <a:ext cx="10166195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ATENÇÃO PARA VALIDAÇÃO: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 a disponibilidade/indicação vigente do NAAT/PCR e dos testes rápidos POC na rede assistencial de referência antes da gravação — o original apresenta os três recursos sem especificar contexto de disponibilidade.</a:t>
            </a:r>
            <a:endParaRPr lang="en-US" sz="1300" dirty="0"/>
          </a:p>
        </p:txBody>
      </p:sp>
      <p:sp>
        <p:nvSpPr>
          <p:cNvPr id="21" name="Text 15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361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50" b="1" spc="-6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Raciocínio clínico e Processo de Enfermagem</a:t>
            </a:r>
            <a:endParaRPr lang="en-US" sz="22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2086" y="978595"/>
            <a:ext cx="6187523" cy="40192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216120" y="1444584"/>
            <a:ext cx="1711806" cy="213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300" b="1" spc="-40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Avaliação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3155255" y="1719431"/>
            <a:ext cx="1833535" cy="2910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9000"/>
              </a:lnSpc>
              <a:buNone/>
            </a:pPr>
            <a:r>
              <a:rPr lang="en-US" sz="105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Coleta de dados clínicos e histórico sexual.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5184221" y="3965757"/>
            <a:ext cx="1823073" cy="213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300" b="1" spc="-40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Diagnóstico (NANDA-I)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178991" y="4240604"/>
            <a:ext cx="1833534" cy="2910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9000"/>
              </a:lnSpc>
              <a:buNone/>
            </a:pPr>
            <a:r>
              <a:rPr lang="en-US" sz="105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Identificação de problemas e rótulos NANDA-I.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7263590" y="1444584"/>
            <a:ext cx="1711806" cy="213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300" b="1" spc="-40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Resultado (NOC)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7202726" y="1719431"/>
            <a:ext cx="1833535" cy="2910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9000"/>
              </a:lnSpc>
              <a:buNone/>
            </a:pPr>
            <a:r>
              <a:rPr lang="en-US" sz="105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Metas e indicadores de resultado NOC esperados.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661475" y="5088930"/>
            <a:ext cx="10868745" cy="369094"/>
          </a:xfrm>
          <a:prstGeom prst="roundRect">
            <a:avLst>
              <a:gd name="adj" fmla="val 13174"/>
            </a:avLst>
          </a:prstGeom>
          <a:solidFill>
            <a:srgbClr val="FCF2B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161" y="5205413"/>
            <a:ext cx="144657" cy="11568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037505" y="5198765"/>
            <a:ext cx="10986614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b="1" spc="-18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diagnósticos NANDA-I e resultados NOC citados no original.</a:t>
            </a:r>
            <a:pPr algn="l" indent="0" marL="0">
              <a:lnSpc>
                <a:spcPct val="113000"/>
              </a:lnSpc>
              <a:buNone/>
            </a:pPr>
            <a:r>
              <a:rPr lang="en-US" sz="900" spc="-18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Visual: fluxo Avaliação → Diagnóstico (NANDA-I) → Resultado (NOC), mesmo conteúdo do original.</a:t>
            </a:r>
            <a:endParaRPr lang="en-US" sz="900" dirty="0"/>
          </a:p>
        </p:txBody>
      </p:sp>
      <p:sp>
        <p:nvSpPr>
          <p:cNvPr id="13" name="Shape 9"/>
          <p:cNvSpPr/>
          <p:nvPr/>
        </p:nvSpPr>
        <p:spPr>
          <a:xfrm>
            <a:off x="661475" y="5549106"/>
            <a:ext cx="10868745" cy="375444"/>
          </a:xfrm>
          <a:prstGeom prst="roundRect">
            <a:avLst>
              <a:gd name="adj" fmla="val 12951"/>
            </a:avLst>
          </a:prstGeom>
          <a:solidFill>
            <a:srgbClr val="FCF2B5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161" y="5665589"/>
            <a:ext cx="144657" cy="115689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037505" y="5658941"/>
            <a:ext cx="10986614" cy="163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spc="-18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</a:t>
            </a:r>
            <a:pPr algn="l" indent="0" marL="0">
              <a:lnSpc>
                <a:spcPct val="113000"/>
              </a:lnSpc>
              <a:buNone/>
            </a:pPr>
            <a:r>
              <a:rPr lang="en-US" sz="900" b="1" spc="-18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ATENÇÃO PARA VALIDAÇÃO:</a:t>
            </a:r>
            <a:pPr algn="l" indent="0" marL="0">
              <a:lnSpc>
                <a:spcPct val="113000"/>
              </a:lnSpc>
              <a:buNone/>
            </a:pPr>
            <a:r>
              <a:rPr lang="en-US" sz="900" spc="-18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conferir os rótulos NANDA-I e NOC citados na edição licenciada vigente antes da publicação (mesmo cuidado já adotado no material de referência do curso).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4128587" y="6507361"/>
            <a:ext cx="3934520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Intervenções de Enfermagem (NIC)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302246"/>
            <a:ext cx="2593216" cy="2121098"/>
          </a:xfrm>
          <a:prstGeom prst="roundRect">
            <a:avLst>
              <a:gd name="adj" fmla="val 3275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33119" y="1473895"/>
            <a:ext cx="22499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Exame de saúde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33119" y="1918395"/>
            <a:ext cx="2249927" cy="1074837"/>
          </a:xfrm>
          <a:prstGeom prst="roundRect">
            <a:avLst>
              <a:gd name="adj" fmla="val 6463"/>
            </a:avLst>
          </a:prstGeom>
          <a:solidFill>
            <a:srgbClr val="FCF2B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413" y="2170807"/>
            <a:ext cx="206667" cy="1652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70375" y="2058888"/>
            <a:ext cx="154737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original.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419985" y="1302246"/>
            <a:ext cx="2593216" cy="2121098"/>
          </a:xfrm>
          <a:prstGeom prst="roundRect">
            <a:avLst>
              <a:gd name="adj" fmla="val 3275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591629" y="1473895"/>
            <a:ext cx="22499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Coleta de amostras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591629" y="1918395"/>
            <a:ext cx="2249927" cy="1074837"/>
          </a:xfrm>
          <a:prstGeom prst="roundRect">
            <a:avLst>
              <a:gd name="adj" fmla="val 6463"/>
            </a:avLst>
          </a:prstGeom>
          <a:solidFill>
            <a:srgbClr val="FCF2B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923" y="2170807"/>
            <a:ext cx="206667" cy="16529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128885" y="2058888"/>
            <a:ext cx="154737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original.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178495" y="1302246"/>
            <a:ext cx="2593216" cy="2121098"/>
          </a:xfrm>
          <a:prstGeom prst="roundRect">
            <a:avLst>
              <a:gd name="adj" fmla="val 3275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6350139" y="1473895"/>
            <a:ext cx="22499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Aconselhamento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6350139" y="1918395"/>
            <a:ext cx="2249927" cy="1074837"/>
          </a:xfrm>
          <a:prstGeom prst="roundRect">
            <a:avLst>
              <a:gd name="adj" fmla="val 6463"/>
            </a:avLst>
          </a:prstGeom>
          <a:solidFill>
            <a:srgbClr val="FCF2B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433" y="2170807"/>
            <a:ext cx="206667" cy="16529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887395" y="2058888"/>
            <a:ext cx="154737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original.</a:t>
            </a:r>
            <a:endParaRPr lang="en-US" sz="1300" dirty="0"/>
          </a:p>
        </p:txBody>
      </p:sp>
      <p:sp>
        <p:nvSpPr>
          <p:cNvPr id="18" name="Shape 13"/>
          <p:cNvSpPr/>
          <p:nvPr/>
        </p:nvSpPr>
        <p:spPr>
          <a:xfrm>
            <a:off x="8937005" y="1302246"/>
            <a:ext cx="2593216" cy="2121098"/>
          </a:xfrm>
          <a:prstGeom prst="roundRect">
            <a:avLst>
              <a:gd name="adj" fmla="val 3275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9108649" y="1473895"/>
            <a:ext cx="2249927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Facilitação do tratamento do parceiro</a:t>
            </a:r>
            <a:endParaRPr lang="en-US" sz="1600" dirty="0"/>
          </a:p>
        </p:txBody>
      </p:sp>
      <p:sp>
        <p:nvSpPr>
          <p:cNvPr id="20" name="Shape 15"/>
          <p:cNvSpPr/>
          <p:nvPr/>
        </p:nvSpPr>
        <p:spPr>
          <a:xfrm>
            <a:off x="9108649" y="2176859"/>
            <a:ext cx="2249927" cy="1074837"/>
          </a:xfrm>
          <a:prstGeom prst="roundRect">
            <a:avLst>
              <a:gd name="adj" fmla="val 6463"/>
            </a:avLst>
          </a:prstGeom>
          <a:solidFill>
            <a:srgbClr val="FCF2B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3943" y="2429272"/>
            <a:ext cx="206667" cy="16529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645905" y="2317353"/>
            <a:ext cx="154737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original.</a:t>
            </a:r>
            <a:endParaRPr lang="en-US" sz="1300" dirty="0"/>
          </a:p>
        </p:txBody>
      </p:sp>
      <p:sp>
        <p:nvSpPr>
          <p:cNvPr id="23" name="Shape 17"/>
          <p:cNvSpPr/>
          <p:nvPr/>
        </p:nvSpPr>
        <p:spPr>
          <a:xfrm>
            <a:off x="661475" y="3609380"/>
            <a:ext cx="10868745" cy="667643"/>
          </a:xfrm>
          <a:prstGeom prst="roundRect">
            <a:avLst>
              <a:gd name="adj" fmla="val 10404"/>
            </a:avLst>
          </a:prstGeom>
          <a:solidFill>
            <a:srgbClr val="FCF2B5"/>
          </a:solidFill>
          <a:ln/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769" y="3849092"/>
            <a:ext cx="206667" cy="165298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198731" y="3815953"/>
            <a:ext cx="10775780" cy="270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ATENÇÃO PARA VALIDAÇÃO: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conferir os rótulos NIC citados na edição licenciada vigente antes da publicação.</a:t>
            </a:r>
            <a:endParaRPr lang="en-US" sz="1300" dirty="0"/>
          </a:p>
        </p:txBody>
      </p:sp>
      <p:sp>
        <p:nvSpPr>
          <p:cNvPr id="26" name="Text 19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Consolidação da prática clínica avançada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302246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FCF2B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1541959"/>
            <a:ext cx="206667" cy="1652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98731" y="1508820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conteúdo/imagem do original.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Tela: síntese final do original sobre a consolidação da prática clínica avançada em semiologia e exame físico das ISTs. Visual: síntese/fechamento, mesmo conteúdo do original.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2026-09-16T16:33:43Z</dcterms:created>
  <dcterms:modified xsi:type="dcterms:W3CDTF">2026-09-16T16:33:43Z</dcterms:modified>
</cp:coreProperties>
</file>