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true" autoCompressPictures="0" embedTrueTypeFonts="true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1695" cy="6858000"/>
  <p:notesSz cx="6858000" cy="12191695"/>
  <p:embeddedFontLst>
    <p:embeddedFont>
      <p:font typeface="Inter Bold"/>
      <p:regular r:id="rId201314"/>
    </p:embeddedFont>
    <p:embeddedFont>
      <p:font typeface="Inter"/>
      <p:regular r:id="rId20131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201314" Target="fonts/201314.fntdata" Type="http://schemas.openxmlformats.org/officeDocument/2006/relationships/font"/><Relationship Id="rId201315" Target="fonts/201315.fntdata" Type="http://schemas.openxmlformats.org/officeDocument/2006/relationships/font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Módulo 3, Aula 3.
Fonte: original p. 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prevenção da transmissão vertical de ISTs é um dos pilares da assistência pré-natal de enfermagem.
Fonte: original p. 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Fonte: original p. 3.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Fonte: original p. 4.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Fonte: original p. 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Fonte: original p. 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Fonte: original p. 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Fonte: original p. 8.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Fonte: original p. 9.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Fonte: original p. 10.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Fonte: original p. 11.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Fonte: original p. 12.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prevenção da transmissão vertical combina rigor técnico, atualização normativa constante e autonomia profissional respaldada por protocolo.
Fonte: original p. 13.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80B9DD"/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2.png"/><Relationship Id="rId2" Type="http://schemas.openxmlformats.org/officeDocument/2006/relationships/image" Target="../media/image-1-3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2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2.png"/><Relationship Id="rId2" Type="http://schemas.openxmlformats.org/officeDocument/2006/relationships/image" Target="../media/image-1-3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2.png"/><Relationship Id="rId2" Type="http://schemas.openxmlformats.org/officeDocument/2006/relationships/image" Target="../media/image-1-3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2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2.png"/><Relationship Id="rId2" Type="http://schemas.openxmlformats.org/officeDocument/2006/relationships/image" Target="../media/image-1-3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2.png"/><Relationship Id="rId2" Type="http://schemas.openxmlformats.org/officeDocument/2006/relationships/image" Target="../media/image-1-3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2.png"/><Relationship Id="rId2" Type="http://schemas.openxmlformats.org/officeDocument/2006/relationships/image" Target="../media/image-1-3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2.png"/><Relationship Id="rId2" Type="http://schemas.openxmlformats.org/officeDocument/2006/relationships/image" Target="../media/image-1-3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2.png"/><Relationship Id="rId2" Type="http://schemas.openxmlformats.org/officeDocument/2006/relationships/image" Target="../media/image-1-3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475" y="640854"/>
            <a:ext cx="1512850" cy="620018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661475" y="2201466"/>
            <a:ext cx="10868745" cy="661293"/>
          </a:xfrm>
          <a:prstGeom prst="roundRect">
            <a:avLst>
              <a:gd name="adj" fmla="val 10504"/>
            </a:avLst>
          </a:prstGeom>
          <a:solidFill>
            <a:srgbClr val="FCF2B5"/>
          </a:solidFill>
          <a:ln/>
        </p:spPr>
      </p:sp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769" y="2441178"/>
            <a:ext cx="206667" cy="165298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1198731" y="2408039"/>
            <a:ext cx="10775780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b="1" spc="-26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Pendente: inserir imagem de assistência pré-natal do slide 1 original.</a:t>
            </a:r>
            <a:endParaRPr lang="en-US" sz="1300" dirty="0"/>
          </a:p>
        </p:txBody>
      </p:sp>
      <p:sp>
        <p:nvSpPr>
          <p:cNvPr id="7" name="Text 2"/>
          <p:cNvSpPr/>
          <p:nvPr/>
        </p:nvSpPr>
        <p:spPr>
          <a:xfrm>
            <a:off x="661475" y="3110805"/>
            <a:ext cx="10868745" cy="10334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3250" b="1" spc="-98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Assistência à gestante e prevenção da Transmissão Vertical (TV)</a:t>
            </a:r>
            <a:endParaRPr lang="en-US" sz="3250" dirty="0"/>
          </a:p>
        </p:txBody>
      </p:sp>
      <p:sp>
        <p:nvSpPr>
          <p:cNvPr id="8" name="Shape 3"/>
          <p:cNvSpPr/>
          <p:nvPr/>
        </p:nvSpPr>
        <p:spPr>
          <a:xfrm>
            <a:off x="661475" y="4433590"/>
            <a:ext cx="10868745" cy="31750"/>
          </a:xfrm>
          <a:prstGeom prst="roundRect">
            <a:avLst>
              <a:gd name="adj" fmla="val 49999"/>
            </a:avLst>
          </a:prstGeom>
          <a:solidFill>
            <a:srgbClr val="FFFFFF"/>
          </a:solidFill>
          <a:ln/>
        </p:spPr>
      </p:sp>
      <p:sp>
        <p:nvSpPr>
          <p:cNvPr id="9" name="Text 4"/>
          <p:cNvSpPr/>
          <p:nvPr/>
        </p:nvSpPr>
        <p:spPr>
          <a:xfrm>
            <a:off x="661475" y="4754662"/>
            <a:ext cx="10868745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950" b="1" spc="-59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IST — Módulo 3 | Aula 3</a:t>
            </a:r>
            <a:endParaRPr lang="en-US" sz="1950" dirty="0"/>
          </a:p>
        </p:txBody>
      </p:sp>
      <p:sp>
        <p:nvSpPr>
          <p:cNvPr id="10" name="Text 5"/>
          <p:cNvSpPr/>
          <p:nvPr/>
        </p:nvSpPr>
        <p:spPr>
          <a:xfrm>
            <a:off x="4152399" y="6507361"/>
            <a:ext cx="3886897" cy="138906"/>
          </a:xfrm>
          <a:prstGeom prst="rect">
            <a:avLst/>
          </a:prstGeom>
          <a:noFill/>
          <a:ln/>
        </p:spPr>
        <p:txBody>
          <a:bodyPr wrap="none" lIns="52098" tIns="0" rIns="52098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VERSÃO PARA REVISÃO — NÃO LIBERADA PARA GRAVAÇÃO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640854"/>
            <a:ext cx="1512850" cy="62001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1694954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b="1" spc="-98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Introdução à Transmissão Vertical</a:t>
            </a:r>
            <a:endParaRPr lang="en-US" sz="3250" dirty="0"/>
          </a:p>
        </p:txBody>
      </p:sp>
      <p:sp>
        <p:nvSpPr>
          <p:cNvPr id="4" name="Shape 1"/>
          <p:cNvSpPr/>
          <p:nvPr/>
        </p:nvSpPr>
        <p:spPr>
          <a:xfrm>
            <a:off x="661475" y="2459732"/>
            <a:ext cx="10868745" cy="661293"/>
          </a:xfrm>
          <a:prstGeom prst="roundRect">
            <a:avLst>
              <a:gd name="adj" fmla="val 10504"/>
            </a:avLst>
          </a:prstGeom>
          <a:solidFill>
            <a:srgbClr val="FCF2B5"/>
          </a:solidFill>
          <a:ln/>
        </p:spPr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6769" y="2699445"/>
            <a:ext cx="206667" cy="165298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198731" y="2666305"/>
            <a:ext cx="10775780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b="1" spc="-26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Pendente: inserir definição de Transmissão Vertical (TV) conforme o original (mesmo conteúdo do original p. 2).</a:t>
            </a:r>
            <a:endParaRPr lang="en-US" sz="1300" dirty="0"/>
          </a:p>
        </p:txBody>
      </p:sp>
      <p:sp>
        <p:nvSpPr>
          <p:cNvPr id="7" name="Text 3"/>
          <p:cNvSpPr/>
          <p:nvPr/>
        </p:nvSpPr>
        <p:spPr>
          <a:xfrm>
            <a:off x="4152399" y="6507361"/>
            <a:ext cx="3886897" cy="138906"/>
          </a:xfrm>
          <a:prstGeom prst="rect">
            <a:avLst/>
          </a:prstGeom>
          <a:noFill/>
          <a:ln/>
        </p:spPr>
        <p:txBody>
          <a:bodyPr wrap="none" lIns="52098" tIns="0" rIns="52098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VERSÃO PARA REVISÃO — NÃO LIBERADA PARA GRAVAÇÃO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640854"/>
            <a:ext cx="1512850" cy="62001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1694954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b="1" spc="-98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Momentos críticos de risco</a:t>
            </a:r>
            <a:endParaRPr lang="en-US" sz="3250" dirty="0"/>
          </a:p>
        </p:txBody>
      </p:sp>
      <p:sp>
        <p:nvSpPr>
          <p:cNvPr id="4" name="Shape 1"/>
          <p:cNvSpPr/>
          <p:nvPr/>
        </p:nvSpPr>
        <p:spPr>
          <a:xfrm>
            <a:off x="661475" y="2645767"/>
            <a:ext cx="5232666" cy="1379538"/>
          </a:xfrm>
          <a:prstGeom prst="roundRect">
            <a:avLst>
              <a:gd name="adj" fmla="val 5035"/>
            </a:avLst>
          </a:prstGeom>
          <a:solidFill>
            <a:srgbClr val="FFFFFF">
              <a:alpha val="95000"/>
            </a:srgbClr>
          </a:solidFill>
          <a:ln w="19050">
            <a:solidFill>
              <a:srgbClr val="B2D1E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845819" y="2830116"/>
            <a:ext cx="4863978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Sífilis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845819" y="3253879"/>
            <a:ext cx="4863978" cy="5870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Transmissão via transplacentária</a:t>
            </a:r>
            <a:endParaRPr lang="en-US" sz="1300" dirty="0"/>
          </a:p>
          <a:p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Pode ocorrer em qualquer fase da gestação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6303904" y="2645767"/>
            <a:ext cx="5232666" cy="1701998"/>
          </a:xfrm>
          <a:prstGeom prst="roundRect">
            <a:avLst>
              <a:gd name="adj" fmla="val 4081"/>
            </a:avLst>
          </a:prstGeom>
          <a:solidFill>
            <a:srgbClr val="FFFFFF">
              <a:alpha val="95000"/>
            </a:srgbClr>
          </a:solidFill>
          <a:ln w="19050">
            <a:solidFill>
              <a:srgbClr val="B2D1E5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6488248" y="2830116"/>
            <a:ext cx="4863978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HIV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6488248" y="3253879"/>
            <a:ext cx="4863978" cy="9095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Maior risco no trabalho de parto / parto</a:t>
            </a:r>
            <a:endParaRPr lang="en-US" sz="1300" dirty="0"/>
          </a:p>
          <a:p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Pós-parto: risco pela via do aleitamento</a:t>
            </a:r>
            <a:endParaRPr lang="en-US" sz="1300" dirty="0"/>
          </a:p>
          <a:p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Aleitamento materno </a:t>
            </a:r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b="1" spc="-26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contraindicado no Brasil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4152399" y="6507361"/>
            <a:ext cx="3886897" cy="138906"/>
          </a:xfrm>
          <a:prstGeom prst="rect">
            <a:avLst/>
          </a:prstGeom>
          <a:noFill/>
          <a:ln/>
        </p:spPr>
        <p:txBody>
          <a:bodyPr wrap="none" lIns="52098" tIns="0" rIns="52098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VERSÃO PARA REVISÃO — NÃO LIBERADA PARA GRAVAÇÃO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640854"/>
            <a:ext cx="1512850" cy="62001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1694954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b="1" spc="-98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Sífilis gestacional: rastreamento e diagnóstico</a:t>
            </a:r>
            <a:endParaRPr lang="en-US" sz="325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475" y="2459732"/>
            <a:ext cx="3622882" cy="661491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826769" y="3286522"/>
            <a:ext cx="3292293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1ª consulta / 1º trimestre</a:t>
            </a:r>
            <a:endParaRPr lang="en-US" sz="1600" dirty="0"/>
          </a:p>
        </p:txBody>
      </p:sp>
      <p:sp>
        <p:nvSpPr>
          <p:cNvPr id="6" name="Text 2"/>
          <p:cNvSpPr/>
          <p:nvPr/>
        </p:nvSpPr>
        <p:spPr>
          <a:xfrm>
            <a:off x="826769" y="3644205"/>
            <a:ext cx="3292293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Teste rápido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spc="-26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obrigatório</a:t>
            </a:r>
            <a:endParaRPr lang="en-US" sz="130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4357" y="2459732"/>
            <a:ext cx="3622882" cy="661491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4449651" y="3286522"/>
            <a:ext cx="3292293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3º trimestre / 28ª semana</a:t>
            </a:r>
            <a:endParaRPr lang="en-US" sz="1600" dirty="0"/>
          </a:p>
        </p:txBody>
      </p:sp>
      <p:sp>
        <p:nvSpPr>
          <p:cNvPr id="9" name="Text 4"/>
          <p:cNvSpPr/>
          <p:nvPr/>
        </p:nvSpPr>
        <p:spPr>
          <a:xfrm>
            <a:off x="4449651" y="3644205"/>
            <a:ext cx="3292293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Nova triagem</a:t>
            </a:r>
            <a:endParaRPr lang="en-US" sz="130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07239" y="2459732"/>
            <a:ext cx="3622882" cy="661491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8072533" y="3286522"/>
            <a:ext cx="3292293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Admissão para o parto</a:t>
            </a:r>
            <a:endParaRPr lang="en-US" sz="1600" dirty="0"/>
          </a:p>
        </p:txBody>
      </p:sp>
      <p:sp>
        <p:nvSpPr>
          <p:cNvPr id="12" name="Text 6"/>
          <p:cNvSpPr/>
          <p:nvPr/>
        </p:nvSpPr>
        <p:spPr>
          <a:xfrm>
            <a:off x="8072533" y="3644205"/>
            <a:ext cx="3292293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Nova testagem</a:t>
            </a:r>
            <a:endParaRPr lang="en-US" sz="1300" dirty="0"/>
          </a:p>
        </p:txBody>
      </p:sp>
      <p:sp>
        <p:nvSpPr>
          <p:cNvPr id="13" name="Text 7"/>
          <p:cNvSpPr/>
          <p:nvPr/>
        </p:nvSpPr>
        <p:spPr>
          <a:xfrm>
            <a:off x="4152399" y="6507361"/>
            <a:ext cx="3886897" cy="138906"/>
          </a:xfrm>
          <a:prstGeom prst="rect">
            <a:avLst/>
          </a:prstGeom>
          <a:noFill/>
          <a:ln/>
        </p:spPr>
        <p:txBody>
          <a:bodyPr wrap="none" lIns="52098" tIns="0" rIns="52098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VERSÃO PARA REVISÃO — NÃO LIBERADA PARA GRAVAÇÃO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640854"/>
            <a:ext cx="1512850" cy="62001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1694954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b="1" spc="-98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Esquema terapêutico da sífilis gestacional</a:t>
            </a:r>
            <a:endParaRPr lang="en-US" sz="3250" dirty="0"/>
          </a:p>
        </p:txBody>
      </p:sp>
      <p:sp>
        <p:nvSpPr>
          <p:cNvPr id="4" name="Shape 1"/>
          <p:cNvSpPr/>
          <p:nvPr/>
        </p:nvSpPr>
        <p:spPr>
          <a:xfrm>
            <a:off x="661475" y="2645767"/>
            <a:ext cx="5232666" cy="1560909"/>
          </a:xfrm>
          <a:prstGeom prst="roundRect">
            <a:avLst>
              <a:gd name="adj" fmla="val 4450"/>
            </a:avLst>
          </a:prstGeom>
          <a:solidFill>
            <a:srgbClr val="0072BA"/>
          </a:solidFill>
          <a:ln w="6350">
            <a:solidFill>
              <a:srgbClr val="198BD3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833119" y="2817416"/>
            <a:ext cx="4889378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Sífilis Recente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833119" y="3241179"/>
            <a:ext cx="4889378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b="1" spc="-26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Benzilpenicilina Benzatina</a:t>
            </a:r>
            <a:endParaRPr lang="en-US" sz="1300" dirty="0"/>
          </a:p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2.400.000 UI IM</a:t>
            </a:r>
            <a:endParaRPr lang="en-US" sz="1300" dirty="0"/>
          </a:p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Dose única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6303904" y="2645767"/>
            <a:ext cx="5232666" cy="1560909"/>
          </a:xfrm>
          <a:prstGeom prst="roundRect">
            <a:avLst>
              <a:gd name="adj" fmla="val 4450"/>
            </a:avLst>
          </a:prstGeom>
          <a:solidFill>
            <a:srgbClr val="0054A6"/>
          </a:solidFill>
          <a:ln w="6350">
            <a:solidFill>
              <a:srgbClr val="196DBF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6475548" y="2817416"/>
            <a:ext cx="4889378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Sífilis Tardia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6475548" y="3241179"/>
            <a:ext cx="4889378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b="1" spc="-26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Benzilpenicilina Benzatina</a:t>
            </a:r>
            <a:endParaRPr lang="en-US" sz="1300" dirty="0"/>
          </a:p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7.200.000 UI IM</a:t>
            </a:r>
            <a:endParaRPr lang="en-US" sz="1300" dirty="0"/>
          </a:p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Três doses semanais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661475" y="4578747"/>
            <a:ext cx="10868745" cy="925909"/>
          </a:xfrm>
          <a:prstGeom prst="roundRect">
            <a:avLst>
              <a:gd name="adj" fmla="val 7502"/>
            </a:avLst>
          </a:prstGeom>
          <a:solidFill>
            <a:srgbClr val="FCF2B5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6769" y="4818459"/>
            <a:ext cx="206667" cy="165298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198731" y="4785320"/>
            <a:ext cx="10166195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b="1" spc="-26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ATENÇÃO PARA VALIDAÇÃO: confirmar, antes da gravação, se as doses de Benzilpenicilina Benzatina (2.400.000 UI dose única / 7.200.000 UI em 3 doses semanais) continuam vigentes no protocolo atual — são dados posológicos sujeitos a atualização.</a:t>
            </a:r>
            <a:endParaRPr lang="en-US" sz="1300" dirty="0"/>
          </a:p>
        </p:txBody>
      </p:sp>
      <p:sp>
        <p:nvSpPr>
          <p:cNvPr id="13" name="Text 9"/>
          <p:cNvSpPr/>
          <p:nvPr/>
        </p:nvSpPr>
        <p:spPr>
          <a:xfrm>
            <a:off x="4152399" y="6507361"/>
            <a:ext cx="3886897" cy="138906"/>
          </a:xfrm>
          <a:prstGeom prst="rect">
            <a:avLst/>
          </a:prstGeom>
          <a:noFill/>
          <a:ln/>
        </p:spPr>
        <p:txBody>
          <a:bodyPr wrap="none" lIns="52098" tIns="0" rIns="52098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VERSÃO PARA REVISÃO — NÃO LIBERADA PARA GRAVAÇÃO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640854"/>
            <a:ext cx="1512850" cy="62001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1694954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b="1" spc="-98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 "Regra de Ouro do Intervalo"</a:t>
            </a:r>
            <a:endParaRPr lang="en-US" sz="3250" dirty="0"/>
          </a:p>
        </p:txBody>
      </p:sp>
      <p:sp>
        <p:nvSpPr>
          <p:cNvPr id="4" name="Text 1"/>
          <p:cNvSpPr/>
          <p:nvPr/>
        </p:nvSpPr>
        <p:spPr>
          <a:xfrm>
            <a:off x="661475" y="2459732"/>
            <a:ext cx="11478330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Conforme a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spc="-26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Nota Técnica nº 14/2023-DATHI/SVSA/MS</a:t>
            </a:r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:</a:t>
            </a:r>
            <a:endParaRPr lang="en-US" sz="1300" dirty="0"/>
          </a:p>
        </p:txBody>
      </p:sp>
      <p:sp>
        <p:nvSpPr>
          <p:cNvPr id="5" name="Shape 2"/>
          <p:cNvSpPr/>
          <p:nvPr/>
        </p:nvSpPr>
        <p:spPr>
          <a:xfrm>
            <a:off x="661475" y="2910384"/>
            <a:ext cx="10868745" cy="1230213"/>
          </a:xfrm>
          <a:prstGeom prst="roundRect">
            <a:avLst>
              <a:gd name="adj" fmla="val 5647"/>
            </a:avLst>
          </a:prstGeom>
          <a:solidFill>
            <a:srgbClr val="CCEBFF"/>
          </a:solidFill>
          <a:ln w="6350">
            <a:solidFill>
              <a:srgbClr val="B2D1E5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667825" y="2916734"/>
            <a:ext cx="3618616" cy="1217513"/>
          </a:xfrm>
          <a:custGeom>
            <a:avLst/>
            <a:gdLst/>
            <a:ahLst/>
            <a:cxnLst/>
            <a:rect l="l" t="t" r="r" b="b"/>
            <a:pathLst>
              <a:path w="3618616" h="1217513">
                <a:moveTo>
                  <a:pt x="57887" y="0"/>
                </a:moveTo>
                <a:lnTo>
                  <a:pt x="3618616" y="0"/>
                </a:lnTo>
                <a:lnTo>
                  <a:pt x="3618616" y="1217513"/>
                </a:lnTo>
                <a:lnTo>
                  <a:pt x="57887" y="1217513"/>
                </a:lnTo>
                <a:arcTo hR="57888" wR="57887" stAng="5400000" swAng="5400000"/>
                <a:lnTo>
                  <a:pt x="0" y="57888"/>
                </a:lnTo>
                <a:arcTo hR="57888" wR="57887" stAng="10800000" swAng="5400000"/>
                <a:close/>
              </a:path>
            </a:pathLst>
          </a:custGeom>
          <a:solidFill>
            <a:srgbClr val="0072BA"/>
          </a:solidFill>
          <a:ln/>
        </p:spPr>
      </p:sp>
      <p:sp>
        <p:nvSpPr>
          <p:cNvPr id="7" name="Text 4"/>
          <p:cNvSpPr/>
          <p:nvPr/>
        </p:nvSpPr>
        <p:spPr>
          <a:xfrm>
            <a:off x="833119" y="3082032"/>
            <a:ext cx="328802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Intervalo Ideal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833119" y="3439716"/>
            <a:ext cx="3288027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b="1" spc="-26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7 dias</a:t>
            </a:r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entre doses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4286440" y="2916734"/>
            <a:ext cx="3618715" cy="1217513"/>
          </a:xfrm>
          <a:prstGeom prst="rect">
            <a:avLst/>
          </a:prstGeom>
          <a:solidFill>
            <a:srgbClr val="0072BA"/>
          </a:solidFill>
          <a:ln/>
        </p:spPr>
      </p:sp>
      <p:sp>
        <p:nvSpPr>
          <p:cNvPr id="10" name="Shape 7"/>
          <p:cNvSpPr/>
          <p:nvPr/>
        </p:nvSpPr>
        <p:spPr>
          <a:xfrm>
            <a:off x="4286440" y="2916734"/>
            <a:ext cx="19050" cy="1217513"/>
          </a:xfrm>
          <a:prstGeom prst="roundRect">
            <a:avLst>
              <a:gd name="adj" fmla="val 49999"/>
            </a:avLst>
          </a:prstGeom>
          <a:solidFill>
            <a:srgbClr val="198BD3"/>
          </a:solidFill>
          <a:ln/>
        </p:spPr>
      </p:sp>
      <p:sp>
        <p:nvSpPr>
          <p:cNvPr id="11" name="Text 8"/>
          <p:cNvSpPr/>
          <p:nvPr/>
        </p:nvSpPr>
        <p:spPr>
          <a:xfrm>
            <a:off x="4451735" y="3082032"/>
            <a:ext cx="328812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Intervalo Tolerável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4451735" y="3439716"/>
            <a:ext cx="3288126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Até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spc="-26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13 dias e 23h59min</a:t>
            </a:r>
            <a:endParaRPr lang="en-US" sz="1300" dirty="0"/>
          </a:p>
        </p:txBody>
      </p:sp>
      <p:sp>
        <p:nvSpPr>
          <p:cNvPr id="13" name="Shape 10"/>
          <p:cNvSpPr/>
          <p:nvPr/>
        </p:nvSpPr>
        <p:spPr>
          <a:xfrm>
            <a:off x="7905155" y="2916734"/>
            <a:ext cx="3618715" cy="1217513"/>
          </a:xfrm>
          <a:custGeom>
            <a:avLst/>
            <a:gdLst/>
            <a:ahLst/>
            <a:cxnLst/>
            <a:rect l="l" t="t" r="r" b="b"/>
            <a:pathLst>
              <a:path w="3618715" h="1217513">
                <a:moveTo>
                  <a:pt x="0" y="0"/>
                </a:moveTo>
                <a:lnTo>
                  <a:pt x="3560828" y="0"/>
                </a:lnTo>
                <a:arcTo hR="57888" wR="57887" stAng="16200000" swAng="5400000"/>
                <a:lnTo>
                  <a:pt x="3618715" y="1159625"/>
                </a:lnTo>
                <a:arcTo hR="57888" wR="57887" stAng="0" swAng="5400000"/>
                <a:lnTo>
                  <a:pt x="0" y="1217513"/>
                </a:lnTo>
                <a:lnTo>
                  <a:pt x="0" y="0"/>
                </a:lnTo>
                <a:close/>
              </a:path>
            </a:pathLst>
          </a:custGeom>
          <a:solidFill>
            <a:srgbClr val="0054A6"/>
          </a:solidFill>
          <a:ln/>
        </p:spPr>
      </p:sp>
      <p:sp>
        <p:nvSpPr>
          <p:cNvPr id="14" name="Shape 11"/>
          <p:cNvSpPr/>
          <p:nvPr/>
        </p:nvSpPr>
        <p:spPr>
          <a:xfrm>
            <a:off x="7905155" y="2916734"/>
            <a:ext cx="19050" cy="1217513"/>
          </a:xfrm>
          <a:prstGeom prst="roundRect">
            <a:avLst>
              <a:gd name="adj" fmla="val 49999"/>
            </a:avLst>
          </a:prstGeom>
          <a:solidFill>
            <a:srgbClr val="196DBF"/>
          </a:solidFill>
          <a:ln/>
        </p:spPr>
      </p:sp>
      <p:sp>
        <p:nvSpPr>
          <p:cNvPr id="15" name="Text 12"/>
          <p:cNvSpPr/>
          <p:nvPr/>
        </p:nvSpPr>
        <p:spPr>
          <a:xfrm>
            <a:off x="8070450" y="3082032"/>
            <a:ext cx="328812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Reinício Obrigatório</a:t>
            </a:r>
            <a:endParaRPr lang="en-US" sz="1600" dirty="0"/>
          </a:p>
        </p:txBody>
      </p:sp>
      <p:sp>
        <p:nvSpPr>
          <p:cNvPr id="16" name="Text 13"/>
          <p:cNvSpPr/>
          <p:nvPr/>
        </p:nvSpPr>
        <p:spPr>
          <a:xfrm>
            <a:off x="8070450" y="3439716"/>
            <a:ext cx="3288126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Intervalo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spc="-26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igual ou superior a 14 dias</a:t>
            </a:r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— reinício do esquema completo</a:t>
            </a:r>
            <a:endParaRPr lang="en-US" sz="1300" dirty="0"/>
          </a:p>
        </p:txBody>
      </p:sp>
      <p:sp>
        <p:nvSpPr>
          <p:cNvPr id="17" name="Shape 14"/>
          <p:cNvSpPr/>
          <p:nvPr/>
        </p:nvSpPr>
        <p:spPr>
          <a:xfrm>
            <a:off x="661475" y="4326632"/>
            <a:ext cx="10868745" cy="925909"/>
          </a:xfrm>
          <a:prstGeom prst="roundRect">
            <a:avLst>
              <a:gd name="adj" fmla="val 7502"/>
            </a:avLst>
          </a:prstGeom>
          <a:solidFill>
            <a:srgbClr val="FCF2B5"/>
          </a:solidFill>
          <a:ln/>
        </p:spPr>
      </p:sp>
      <p:pic>
        <p:nvPicPr>
          <p:cNvPr id="1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6769" y="4566345"/>
            <a:ext cx="206667" cy="165298"/>
          </a:xfrm>
          <a:prstGeom prst="rect">
            <a:avLst/>
          </a:prstGeom>
        </p:spPr>
      </p:pic>
      <p:sp>
        <p:nvSpPr>
          <p:cNvPr id="19" name="Text 15"/>
          <p:cNvSpPr/>
          <p:nvPr/>
        </p:nvSpPr>
        <p:spPr>
          <a:xfrm>
            <a:off x="1198731" y="4533205"/>
            <a:ext cx="10166195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b="1" spc="-26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ATENÇÃO PARA VALIDAÇÃO: confirmar se a Nota Técnica nº 14/2023-DATHI/SVSA/MS e os prazos citados (7 dias / 13d23h59min / ≥14 dias) permanecem vigentes antes da gravação.</a:t>
            </a:r>
            <a:endParaRPr lang="en-US" sz="1300" dirty="0"/>
          </a:p>
        </p:txBody>
      </p:sp>
      <p:sp>
        <p:nvSpPr>
          <p:cNvPr id="20" name="Text 16"/>
          <p:cNvSpPr/>
          <p:nvPr/>
        </p:nvSpPr>
        <p:spPr>
          <a:xfrm>
            <a:off x="4152399" y="6507361"/>
            <a:ext cx="3886897" cy="138906"/>
          </a:xfrm>
          <a:prstGeom prst="rect">
            <a:avLst/>
          </a:prstGeom>
          <a:noFill/>
          <a:ln/>
        </p:spPr>
        <p:txBody>
          <a:bodyPr wrap="none" lIns="52098" tIns="0" rIns="52098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VERSÃO PARA REVISÃO — NÃO LIBERADA PARA GRAVAÇÃO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640854"/>
            <a:ext cx="1512850" cy="62001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1694954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b="1" spc="-98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Critérios de tratamento materno adequado</a:t>
            </a:r>
            <a:endParaRPr lang="en-US" sz="3250" dirty="0"/>
          </a:p>
        </p:txBody>
      </p:sp>
      <p:sp>
        <p:nvSpPr>
          <p:cNvPr id="4" name="Shape 1"/>
          <p:cNvSpPr/>
          <p:nvPr/>
        </p:nvSpPr>
        <p:spPr>
          <a:xfrm>
            <a:off x="661475" y="2459732"/>
            <a:ext cx="2593216" cy="860227"/>
          </a:xfrm>
          <a:prstGeom prst="roundRect">
            <a:avLst>
              <a:gd name="adj" fmla="val 8075"/>
            </a:avLst>
          </a:prstGeom>
          <a:solidFill>
            <a:srgbClr val="0072BA"/>
          </a:solidFill>
          <a:ln w="6350">
            <a:solidFill>
              <a:srgbClr val="198BD3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833119" y="2631380"/>
            <a:ext cx="224992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1. Medicamento correto</a:t>
            </a:r>
            <a:endParaRPr lang="en-US" sz="1600" dirty="0"/>
          </a:p>
        </p:txBody>
      </p:sp>
      <p:sp>
        <p:nvSpPr>
          <p:cNvPr id="6" name="Shape 3"/>
          <p:cNvSpPr/>
          <p:nvPr/>
        </p:nvSpPr>
        <p:spPr>
          <a:xfrm>
            <a:off x="3419985" y="2459732"/>
            <a:ext cx="2593216" cy="860227"/>
          </a:xfrm>
          <a:prstGeom prst="roundRect">
            <a:avLst>
              <a:gd name="adj" fmla="val 8075"/>
            </a:avLst>
          </a:prstGeom>
          <a:solidFill>
            <a:srgbClr val="0072BA"/>
          </a:solidFill>
          <a:ln w="6350">
            <a:solidFill>
              <a:srgbClr val="198BD3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3591629" y="2631380"/>
            <a:ext cx="224992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2. Dose adequada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6178495" y="2459732"/>
            <a:ext cx="2593216" cy="860227"/>
          </a:xfrm>
          <a:prstGeom prst="roundRect">
            <a:avLst>
              <a:gd name="adj" fmla="val 8075"/>
            </a:avLst>
          </a:prstGeom>
          <a:solidFill>
            <a:srgbClr val="0072BA"/>
          </a:solidFill>
          <a:ln w="6350">
            <a:solidFill>
              <a:srgbClr val="198BD3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350139" y="2631380"/>
            <a:ext cx="2249927" cy="5169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3. Início até 30 dias antes do parto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8937005" y="2459732"/>
            <a:ext cx="2593216" cy="860227"/>
          </a:xfrm>
          <a:prstGeom prst="roundRect">
            <a:avLst>
              <a:gd name="adj" fmla="val 8075"/>
            </a:avLst>
          </a:prstGeom>
          <a:solidFill>
            <a:srgbClr val="0072BA"/>
          </a:solidFill>
          <a:ln w="6350">
            <a:solidFill>
              <a:srgbClr val="198BD3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9108649" y="2631380"/>
            <a:ext cx="224992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4. Parceiro tratado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4152399" y="6507361"/>
            <a:ext cx="3886897" cy="138906"/>
          </a:xfrm>
          <a:prstGeom prst="rect">
            <a:avLst/>
          </a:prstGeom>
          <a:noFill/>
          <a:ln/>
        </p:spPr>
        <p:txBody>
          <a:bodyPr wrap="none" lIns="52098" tIns="0" rIns="52098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VERSÃO PARA REVISÃO — NÃO LIBERADA PARA GRAVAÇÃO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640854"/>
            <a:ext cx="1512850" cy="62001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1694954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b="1" spc="-98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Manejo clínico do HIV no pré-natal</a:t>
            </a:r>
            <a:endParaRPr lang="en-US" sz="3250" dirty="0"/>
          </a:p>
        </p:txBody>
      </p:sp>
      <p:sp>
        <p:nvSpPr>
          <p:cNvPr id="4" name="Text 1"/>
          <p:cNvSpPr/>
          <p:nvPr/>
        </p:nvSpPr>
        <p:spPr>
          <a:xfrm>
            <a:off x="661475" y="2459732"/>
            <a:ext cx="11478330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Início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spc="-26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imediato</a:t>
            </a:r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de TARV conforme o original.</a:t>
            </a:r>
            <a:endParaRPr lang="en-US" sz="1300" dirty="0"/>
          </a:p>
        </p:txBody>
      </p:sp>
      <p:sp>
        <p:nvSpPr>
          <p:cNvPr id="5" name="Shape 2"/>
          <p:cNvSpPr/>
          <p:nvPr/>
        </p:nvSpPr>
        <p:spPr>
          <a:xfrm>
            <a:off x="661475" y="2910384"/>
            <a:ext cx="10868745" cy="965597"/>
          </a:xfrm>
          <a:prstGeom prst="roundRect">
            <a:avLst>
              <a:gd name="adj" fmla="val 7194"/>
            </a:avLst>
          </a:prstGeom>
          <a:solidFill>
            <a:srgbClr val="0054A6"/>
          </a:solidFill>
          <a:ln w="6350">
            <a:solidFill>
              <a:srgbClr val="196DBF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833119" y="3082032"/>
            <a:ext cx="1052545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Esquema terapêutico — Diretriz 2026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833119" y="3439716"/>
            <a:ext cx="10525457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b="1" spc="-26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DTG + TDF + 3TC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661475" y="4062016"/>
            <a:ext cx="10868745" cy="925909"/>
          </a:xfrm>
          <a:prstGeom prst="roundRect">
            <a:avLst>
              <a:gd name="adj" fmla="val 7502"/>
            </a:avLst>
          </a:prstGeom>
          <a:solidFill>
            <a:srgbClr val="FCF2B5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6769" y="4301728"/>
            <a:ext cx="206667" cy="165298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198731" y="4268589"/>
            <a:ext cx="10166195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b="1" spc="-26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ATENÇÃO PARA VALIDAÇÃO: confirmar a nomenclatura exata e a vigência da "Diretriz 2026" e do esquema DTG+TDF+3TC citados no material antes da gravação — protocolos de TARV são atualizados periodicamente.</a:t>
            </a:r>
            <a:endParaRPr lang="en-US" sz="1300" dirty="0"/>
          </a:p>
        </p:txBody>
      </p:sp>
      <p:sp>
        <p:nvSpPr>
          <p:cNvPr id="11" name="Text 7"/>
          <p:cNvSpPr/>
          <p:nvPr/>
        </p:nvSpPr>
        <p:spPr>
          <a:xfrm>
            <a:off x="4152399" y="6507361"/>
            <a:ext cx="3886897" cy="138906"/>
          </a:xfrm>
          <a:prstGeom prst="rect">
            <a:avLst/>
          </a:prstGeom>
          <a:noFill/>
          <a:ln/>
        </p:spPr>
        <p:txBody>
          <a:bodyPr wrap="none" lIns="52098" tIns="0" rIns="52098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VERSÃO PARA REVISÃO — NÃO LIBERADA PARA GRAVAÇÃO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640854"/>
            <a:ext cx="1512850" cy="62001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1694954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b="1" spc="-98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Planejamento do parto e profilaxia no HIV</a:t>
            </a:r>
            <a:endParaRPr lang="en-US" sz="3250" dirty="0"/>
          </a:p>
        </p:txBody>
      </p:sp>
      <p:sp>
        <p:nvSpPr>
          <p:cNvPr id="4" name="Text 1"/>
          <p:cNvSpPr/>
          <p:nvPr/>
        </p:nvSpPr>
        <p:spPr>
          <a:xfrm>
            <a:off x="661475" y="2459732"/>
            <a:ext cx="11478330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Decisão por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spc="-26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carga viral na 34ª semana</a:t>
            </a:r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:</a:t>
            </a:r>
            <a:endParaRPr lang="en-US" sz="1300" dirty="0"/>
          </a:p>
        </p:txBody>
      </p:sp>
      <p:sp>
        <p:nvSpPr>
          <p:cNvPr id="5" name="Shape 2"/>
          <p:cNvSpPr/>
          <p:nvPr/>
        </p:nvSpPr>
        <p:spPr>
          <a:xfrm>
            <a:off x="661475" y="3096419"/>
            <a:ext cx="5232666" cy="1057077"/>
          </a:xfrm>
          <a:prstGeom prst="roundRect">
            <a:avLst>
              <a:gd name="adj" fmla="val 6571"/>
            </a:avLst>
          </a:prstGeom>
          <a:solidFill>
            <a:srgbClr val="FFFFFF">
              <a:alpha val="95000"/>
            </a:srgbClr>
          </a:solidFill>
          <a:ln w="19050">
            <a:solidFill>
              <a:srgbClr val="B2D1E5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845819" y="3280767"/>
            <a:ext cx="4863978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Carga viral &lt; 1.000 cópias ou indetectável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845819" y="3704530"/>
            <a:ext cx="4863978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Via de parto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spc="-26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vaginal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6303904" y="3096419"/>
            <a:ext cx="5232666" cy="1321693"/>
          </a:xfrm>
          <a:prstGeom prst="roundRect">
            <a:avLst>
              <a:gd name="adj" fmla="val 5256"/>
            </a:avLst>
          </a:prstGeom>
          <a:solidFill>
            <a:srgbClr val="FFFFFF">
              <a:alpha val="95000"/>
            </a:srgbClr>
          </a:solidFill>
          <a:ln w="19050">
            <a:solidFill>
              <a:srgbClr val="B2D1E5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488248" y="3280767"/>
            <a:ext cx="4863978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Carga viral ≥ 1.000 cópias ou desconhecida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6488248" y="3704530"/>
            <a:ext cx="4863978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b="1" spc="-26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Cesariana eletiva com 38 semanas</a:t>
            </a:r>
            <a:endParaRPr lang="en-US" sz="1300" dirty="0"/>
          </a:p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AZT intravenoso iniciado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spc="-26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3 horas antes da cesárea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661475" y="4790182"/>
            <a:ext cx="10868745" cy="925909"/>
          </a:xfrm>
          <a:prstGeom prst="roundRect">
            <a:avLst>
              <a:gd name="adj" fmla="val 7502"/>
            </a:avLst>
          </a:prstGeom>
          <a:solidFill>
            <a:srgbClr val="FCF2B5"/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6769" y="5029895"/>
            <a:ext cx="206667" cy="165298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1198731" y="4996755"/>
            <a:ext cx="10166195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b="1" spc="-26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ATENÇÃO PARA VALIDAÇÃO: confirmar os limiares de carga viral, a idade gestacional da cesariana eletiva (38 semanas) e o protocolo de AZT intravenoso intraparto antes da gravação.</a:t>
            </a:r>
            <a:endParaRPr lang="en-US" sz="1300" dirty="0"/>
          </a:p>
        </p:txBody>
      </p:sp>
      <p:sp>
        <p:nvSpPr>
          <p:cNvPr id="14" name="Text 10"/>
          <p:cNvSpPr/>
          <p:nvPr/>
        </p:nvSpPr>
        <p:spPr>
          <a:xfrm>
            <a:off x="4152399" y="6507361"/>
            <a:ext cx="3886897" cy="138906"/>
          </a:xfrm>
          <a:prstGeom prst="rect">
            <a:avLst/>
          </a:prstGeom>
          <a:noFill/>
          <a:ln/>
        </p:spPr>
        <p:txBody>
          <a:bodyPr wrap="none" lIns="52098" tIns="0" rIns="52098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VERSÃO PARA REVISÃO — NÃO LIBERADA PARA GRAVAÇÃO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640854"/>
            <a:ext cx="1512850" cy="62001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1694954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b="1" spc="-98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Cuidados pós-parto</a:t>
            </a:r>
            <a:endParaRPr lang="en-US" sz="3250" dirty="0"/>
          </a:p>
        </p:txBody>
      </p:sp>
      <p:sp>
        <p:nvSpPr>
          <p:cNvPr id="4" name="Shape 1"/>
          <p:cNvSpPr/>
          <p:nvPr/>
        </p:nvSpPr>
        <p:spPr>
          <a:xfrm>
            <a:off x="661475" y="2459732"/>
            <a:ext cx="3512653" cy="1230213"/>
          </a:xfrm>
          <a:prstGeom prst="roundRect">
            <a:avLst>
              <a:gd name="adj" fmla="val 5647"/>
            </a:avLst>
          </a:prstGeom>
          <a:solidFill>
            <a:srgbClr val="0072BA"/>
          </a:solidFill>
          <a:ln w="6350">
            <a:solidFill>
              <a:srgbClr val="198BD3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833119" y="2631380"/>
            <a:ext cx="316936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Inibição Farmacológica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833119" y="2989064"/>
            <a:ext cx="3169364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b="1" spc="-26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Cabergolina 0,5 mg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4339422" y="2459732"/>
            <a:ext cx="3512752" cy="1230213"/>
          </a:xfrm>
          <a:prstGeom prst="roundRect">
            <a:avLst>
              <a:gd name="adj" fmla="val 5647"/>
            </a:avLst>
          </a:prstGeom>
          <a:solidFill>
            <a:srgbClr val="0072BA"/>
          </a:solidFill>
          <a:ln w="6350">
            <a:solidFill>
              <a:srgbClr val="198BD3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511066" y="2631380"/>
            <a:ext cx="316946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Inibição Mecânica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4511066" y="2989064"/>
            <a:ext cx="3169464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Enfaixamento das mamas por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spc="-26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7 a 10 dias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8017468" y="2459732"/>
            <a:ext cx="3512653" cy="1230213"/>
          </a:xfrm>
          <a:prstGeom prst="roundRect">
            <a:avLst>
              <a:gd name="adj" fmla="val 5647"/>
            </a:avLst>
          </a:prstGeom>
          <a:solidFill>
            <a:srgbClr val="0072BA"/>
          </a:solidFill>
          <a:ln w="6350">
            <a:solidFill>
              <a:srgbClr val="198BD3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8189112" y="2631380"/>
            <a:ext cx="316936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Fórmula Infantil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8189112" y="2989064"/>
            <a:ext cx="3169364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Fornecimento pelo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spc="-26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SUS até os 6 meses</a:t>
            </a:r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de idade</a:t>
            </a:r>
            <a:endParaRPr lang="en-US" sz="1300" dirty="0"/>
          </a:p>
        </p:txBody>
      </p:sp>
      <p:sp>
        <p:nvSpPr>
          <p:cNvPr id="13" name="Shape 10"/>
          <p:cNvSpPr/>
          <p:nvPr/>
        </p:nvSpPr>
        <p:spPr>
          <a:xfrm>
            <a:off x="661475" y="3875980"/>
            <a:ext cx="10868745" cy="925909"/>
          </a:xfrm>
          <a:prstGeom prst="roundRect">
            <a:avLst>
              <a:gd name="adj" fmla="val 7502"/>
            </a:avLst>
          </a:prstGeom>
          <a:solidFill>
            <a:srgbClr val="FCF2B5"/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6769" y="4115693"/>
            <a:ext cx="206667" cy="165298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1198731" y="4082554"/>
            <a:ext cx="10166195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b="1" spc="-26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ATENÇÃO PARA VALIDAÇÃO: confirmar a dose de Cabergolina (0,5 mg), o prazo de enfaixamento (7-10 dias) e a vigência do fornecimento de fórmula infantil pelo SUS até os 6 meses antes da gravação.</a:t>
            </a:r>
            <a:endParaRPr lang="en-US" sz="1300" dirty="0"/>
          </a:p>
        </p:txBody>
      </p:sp>
      <p:sp>
        <p:nvSpPr>
          <p:cNvPr id="16" name="Text 12"/>
          <p:cNvSpPr/>
          <p:nvPr/>
        </p:nvSpPr>
        <p:spPr>
          <a:xfrm>
            <a:off x="4152399" y="6507361"/>
            <a:ext cx="3886897" cy="138906"/>
          </a:xfrm>
          <a:prstGeom prst="rect">
            <a:avLst/>
          </a:prstGeom>
          <a:noFill/>
          <a:ln/>
        </p:spPr>
        <p:txBody>
          <a:bodyPr wrap="none" lIns="52098" tIns="0" rIns="52098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VERSÃO PARA REVISÃO — NÃO LIBERADA PARA GRAVAÇÃO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640854"/>
            <a:ext cx="1512850" cy="62001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1694954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b="1" spc="-98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Profilaxia do recém-nascido exposto ao HIV</a:t>
            </a:r>
            <a:endParaRPr lang="en-US" sz="3250" dirty="0"/>
          </a:p>
        </p:txBody>
      </p:sp>
      <p:sp>
        <p:nvSpPr>
          <p:cNvPr id="4" name="Shape 1"/>
          <p:cNvSpPr/>
          <p:nvPr/>
        </p:nvSpPr>
        <p:spPr>
          <a:xfrm>
            <a:off x="661475" y="2645767"/>
            <a:ext cx="5232666" cy="1057077"/>
          </a:xfrm>
          <a:prstGeom prst="roundRect">
            <a:avLst>
              <a:gd name="adj" fmla="val 6571"/>
            </a:avLst>
          </a:prstGeom>
          <a:solidFill>
            <a:srgbClr val="FFFFFF">
              <a:alpha val="95000"/>
            </a:srgbClr>
          </a:solidFill>
          <a:ln w="19050">
            <a:solidFill>
              <a:srgbClr val="B2D1E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845819" y="2830116"/>
            <a:ext cx="4863978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Padrão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845819" y="3253879"/>
            <a:ext cx="4863978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b="1" spc="-26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AZT</a:t>
            </a:r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por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spc="-26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28 dias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6303904" y="2645767"/>
            <a:ext cx="5232666" cy="1057077"/>
          </a:xfrm>
          <a:prstGeom prst="roundRect">
            <a:avLst>
              <a:gd name="adj" fmla="val 6571"/>
            </a:avLst>
          </a:prstGeom>
          <a:solidFill>
            <a:srgbClr val="FFFFFF">
              <a:alpha val="95000"/>
            </a:srgbClr>
          </a:solidFill>
          <a:ln w="19050">
            <a:solidFill>
              <a:srgbClr val="B2D1E5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6488248" y="2830116"/>
            <a:ext cx="4863978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Alto Risco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6488248" y="3253879"/>
            <a:ext cx="4863978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b="1" spc="-26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AZT</a:t>
            </a:r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associado a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spc="-26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Nevirapina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661475" y="4074914"/>
            <a:ext cx="10868745" cy="925909"/>
          </a:xfrm>
          <a:prstGeom prst="roundRect">
            <a:avLst>
              <a:gd name="adj" fmla="val 7502"/>
            </a:avLst>
          </a:prstGeom>
          <a:solidFill>
            <a:srgbClr val="FCF2B5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6769" y="4314627"/>
            <a:ext cx="206667" cy="165298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198731" y="4281488"/>
            <a:ext cx="10166195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b="1" spc="-26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ATENÇÃO PARA VALIDAÇÃO: confirmar os critérios de classificação de "alto risco" e o esquema AZT+Nevirapina antes da gravação — não estão detalhados no trecho já revisado do material.</a:t>
            </a:r>
            <a:endParaRPr lang="en-US" sz="1300" dirty="0"/>
          </a:p>
        </p:txBody>
      </p:sp>
      <p:sp>
        <p:nvSpPr>
          <p:cNvPr id="13" name="Text 9"/>
          <p:cNvSpPr/>
          <p:nvPr/>
        </p:nvSpPr>
        <p:spPr>
          <a:xfrm>
            <a:off x="4152399" y="6507361"/>
            <a:ext cx="3886897" cy="138906"/>
          </a:xfrm>
          <a:prstGeom prst="rect">
            <a:avLst/>
          </a:prstGeom>
          <a:noFill/>
          <a:ln/>
        </p:spPr>
        <p:txBody>
          <a:bodyPr wrap="none" lIns="52098" tIns="0" rIns="52098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VERSÃO PARA REVISÃO — NÃO LIBERADA PARA GRAVAÇÃO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640854"/>
            <a:ext cx="1512850" cy="62001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1694954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b="1" spc="-98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Protagonismo e autonomia do enfermeiro</a:t>
            </a:r>
            <a:endParaRPr lang="en-US" sz="3250" dirty="0"/>
          </a:p>
        </p:txBody>
      </p:sp>
      <p:sp>
        <p:nvSpPr>
          <p:cNvPr id="4" name="Text 1"/>
          <p:cNvSpPr/>
          <p:nvPr/>
        </p:nvSpPr>
        <p:spPr>
          <a:xfrm>
            <a:off x="661475" y="2459732"/>
            <a:ext cx="11478330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Conforme a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spc="-26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Resolução COFEN nº 801/2026</a:t>
            </a:r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:</a:t>
            </a:r>
            <a:endParaRPr lang="en-US" sz="1300" dirty="0"/>
          </a:p>
        </p:txBody>
      </p:sp>
      <p:sp>
        <p:nvSpPr>
          <p:cNvPr id="5" name="Shape 2"/>
          <p:cNvSpPr/>
          <p:nvPr/>
        </p:nvSpPr>
        <p:spPr>
          <a:xfrm>
            <a:off x="661475" y="2910384"/>
            <a:ext cx="3512653" cy="1230213"/>
          </a:xfrm>
          <a:prstGeom prst="roundRect">
            <a:avLst>
              <a:gd name="adj" fmla="val 5647"/>
            </a:avLst>
          </a:prstGeom>
          <a:solidFill>
            <a:srgbClr val="0054A6"/>
          </a:solidFill>
          <a:ln w="6350">
            <a:solidFill>
              <a:srgbClr val="196DBF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833119" y="3082032"/>
            <a:ext cx="316936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Autonomia Prescritiva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833119" y="3439716"/>
            <a:ext cx="3169364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Sem supervisão médica direta, dentro de protocolo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4339422" y="2910384"/>
            <a:ext cx="3512752" cy="1230213"/>
          </a:xfrm>
          <a:prstGeom prst="roundRect">
            <a:avLst>
              <a:gd name="adj" fmla="val 5647"/>
            </a:avLst>
          </a:prstGeom>
          <a:solidFill>
            <a:srgbClr val="0054A6"/>
          </a:solidFill>
          <a:ln w="6350">
            <a:solidFill>
              <a:srgbClr val="196DBF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511066" y="3082032"/>
            <a:ext cx="316946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Aplicação na UBS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4511066" y="3439716"/>
            <a:ext cx="3169464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Aplicação da penicilina na própria UBS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8017468" y="2910384"/>
            <a:ext cx="3512653" cy="1230213"/>
          </a:xfrm>
          <a:prstGeom prst="roundRect">
            <a:avLst>
              <a:gd name="adj" fmla="val 5647"/>
            </a:avLst>
          </a:prstGeom>
          <a:solidFill>
            <a:srgbClr val="0054A6"/>
          </a:solidFill>
          <a:ln w="6350">
            <a:solidFill>
              <a:srgbClr val="196DBF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189112" y="3082032"/>
            <a:ext cx="316936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Vigilância Epidemiológica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8189112" y="3439716"/>
            <a:ext cx="3169364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Notificação compulsória e busca ativa de parceiros</a:t>
            </a:r>
            <a:endParaRPr lang="en-US" sz="1300" dirty="0"/>
          </a:p>
        </p:txBody>
      </p:sp>
      <p:sp>
        <p:nvSpPr>
          <p:cNvPr id="14" name="Shape 11"/>
          <p:cNvSpPr/>
          <p:nvPr/>
        </p:nvSpPr>
        <p:spPr>
          <a:xfrm>
            <a:off x="661475" y="4326632"/>
            <a:ext cx="10868745" cy="925909"/>
          </a:xfrm>
          <a:prstGeom prst="roundRect">
            <a:avLst>
              <a:gd name="adj" fmla="val 7502"/>
            </a:avLst>
          </a:prstGeom>
          <a:solidFill>
            <a:srgbClr val="FCF2B5"/>
          </a:solidFill>
          <a:ln/>
        </p:spPr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6769" y="4566345"/>
            <a:ext cx="206667" cy="165298"/>
          </a:xfrm>
          <a:prstGeom prst="rect">
            <a:avLst/>
          </a:prstGeom>
        </p:spPr>
      </p:pic>
      <p:sp>
        <p:nvSpPr>
          <p:cNvPr id="16" name="Text 12"/>
          <p:cNvSpPr/>
          <p:nvPr/>
        </p:nvSpPr>
        <p:spPr>
          <a:xfrm>
            <a:off x="1198731" y="4533205"/>
            <a:ext cx="10166195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b="1" spc="-26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ATENÇÃO PARA VALIDAÇÃO: confirmar a vigência e o texto exato da Resolução COFEN nº 801/2026 citada no material antes da gravação.</a:t>
            </a:r>
            <a:endParaRPr lang="en-US" sz="1300" dirty="0"/>
          </a:p>
        </p:txBody>
      </p:sp>
      <p:sp>
        <p:nvSpPr>
          <p:cNvPr id="17" name="Text 13"/>
          <p:cNvSpPr/>
          <p:nvPr/>
        </p:nvSpPr>
        <p:spPr>
          <a:xfrm>
            <a:off x="4152399" y="6507361"/>
            <a:ext cx="3886897" cy="138906"/>
          </a:xfrm>
          <a:prstGeom prst="rect">
            <a:avLst/>
          </a:prstGeom>
          <a:noFill/>
          <a:ln/>
        </p:spPr>
        <p:txBody>
          <a:bodyPr wrap="none" lIns="52098" tIns="0" rIns="52098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VERSÃO PARA REVISÃO — NÃO LIBERADA PARA GRAVAÇÃO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475" y="640854"/>
            <a:ext cx="1512850" cy="620018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61475" y="1694954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3250" b="1" spc="-98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Conclusão e reflexão final</a:t>
            </a:r>
            <a:endParaRPr lang="en-US" sz="3250" dirty="0"/>
          </a:p>
        </p:txBody>
      </p:sp>
      <p:sp>
        <p:nvSpPr>
          <p:cNvPr id="5" name="Shape 1"/>
          <p:cNvSpPr/>
          <p:nvPr/>
        </p:nvSpPr>
        <p:spPr>
          <a:xfrm>
            <a:off x="661475" y="2501007"/>
            <a:ext cx="10868745" cy="31750"/>
          </a:xfrm>
          <a:prstGeom prst="roundRect">
            <a:avLst>
              <a:gd name="adj" fmla="val 49999"/>
            </a:avLst>
          </a:prstGeom>
          <a:solidFill>
            <a:srgbClr val="FFFFFF"/>
          </a:solidFill>
          <a:ln/>
        </p:spPr>
      </p:sp>
      <p:sp>
        <p:nvSpPr>
          <p:cNvPr id="6" name="Shape 2"/>
          <p:cNvSpPr/>
          <p:nvPr/>
        </p:nvSpPr>
        <p:spPr>
          <a:xfrm>
            <a:off x="661475" y="2760067"/>
            <a:ext cx="3512653" cy="860227"/>
          </a:xfrm>
          <a:prstGeom prst="roundRect">
            <a:avLst>
              <a:gd name="adj" fmla="val 8075"/>
            </a:avLst>
          </a:prstGeom>
          <a:solidFill>
            <a:srgbClr val="0054A6"/>
          </a:solidFill>
          <a:ln w="6350">
            <a:solidFill>
              <a:srgbClr val="196DBF"/>
            </a:solidFill>
            <a:prstDash val="solid"/>
          </a:ln>
        </p:spPr>
      </p:sp>
      <p:sp>
        <p:nvSpPr>
          <p:cNvPr id="7" name="Text 3"/>
          <p:cNvSpPr/>
          <p:nvPr/>
        </p:nvSpPr>
        <p:spPr>
          <a:xfrm>
            <a:off x="833119" y="2931716"/>
            <a:ext cx="3169364" cy="5169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Nota Técnica nº 14/2023-DATHI/SVSA/MS</a:t>
            </a:r>
            <a:endParaRPr lang="en-US" sz="1600" dirty="0"/>
          </a:p>
        </p:txBody>
      </p:sp>
      <p:sp>
        <p:nvSpPr>
          <p:cNvPr id="8" name="Shape 4"/>
          <p:cNvSpPr/>
          <p:nvPr/>
        </p:nvSpPr>
        <p:spPr>
          <a:xfrm>
            <a:off x="4339422" y="2760067"/>
            <a:ext cx="3512752" cy="860227"/>
          </a:xfrm>
          <a:prstGeom prst="roundRect">
            <a:avLst>
              <a:gd name="adj" fmla="val 8075"/>
            </a:avLst>
          </a:prstGeom>
          <a:solidFill>
            <a:srgbClr val="0054A6"/>
          </a:solidFill>
          <a:ln w="6350">
            <a:solidFill>
              <a:srgbClr val="196DBF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4511066" y="2931716"/>
            <a:ext cx="316946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Resolução COFEN nº 801/2026</a:t>
            </a:r>
            <a:endParaRPr lang="en-US" sz="1600" dirty="0"/>
          </a:p>
        </p:txBody>
      </p:sp>
      <p:sp>
        <p:nvSpPr>
          <p:cNvPr id="10" name="Shape 6"/>
          <p:cNvSpPr/>
          <p:nvPr/>
        </p:nvSpPr>
        <p:spPr>
          <a:xfrm>
            <a:off x="8017468" y="2760067"/>
            <a:ext cx="3512653" cy="860227"/>
          </a:xfrm>
          <a:prstGeom prst="roundRect">
            <a:avLst>
              <a:gd name="adj" fmla="val 8075"/>
            </a:avLst>
          </a:prstGeom>
          <a:solidFill>
            <a:srgbClr val="0054A6"/>
          </a:solidFill>
          <a:ln w="6350">
            <a:solidFill>
              <a:srgbClr val="196DBF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8189112" y="2931716"/>
            <a:ext cx="316936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Diretriz TARV 2026</a:t>
            </a:r>
            <a:endParaRPr lang="en-US" sz="1600" dirty="0"/>
          </a:p>
        </p:txBody>
      </p:sp>
      <p:sp>
        <p:nvSpPr>
          <p:cNvPr id="12" name="Shape 8"/>
          <p:cNvSpPr/>
          <p:nvPr/>
        </p:nvSpPr>
        <p:spPr>
          <a:xfrm>
            <a:off x="661475" y="3806329"/>
            <a:ext cx="10868745" cy="925909"/>
          </a:xfrm>
          <a:prstGeom prst="roundRect">
            <a:avLst>
              <a:gd name="adj" fmla="val 7502"/>
            </a:avLst>
          </a:prstGeom>
          <a:solidFill>
            <a:srgbClr val="FCF2B5"/>
          </a:solidFill>
          <a:ln/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769" y="4046041"/>
            <a:ext cx="206667" cy="165298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1198731" y="4012902"/>
            <a:ext cx="10166195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b="1" spc="-26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ATENÇÃO PARA VALIDAÇÃO: antes da publicação, confirmar a vigência atual de todas as três referências normativas citadas nos selos finais.</a:t>
            </a:r>
            <a:endParaRPr lang="en-US" sz="1300" dirty="0"/>
          </a:p>
        </p:txBody>
      </p:sp>
      <p:sp>
        <p:nvSpPr>
          <p:cNvPr id="15" name="Text 10"/>
          <p:cNvSpPr/>
          <p:nvPr/>
        </p:nvSpPr>
        <p:spPr>
          <a:xfrm>
            <a:off x="4152399" y="6507361"/>
            <a:ext cx="3886897" cy="138906"/>
          </a:xfrm>
          <a:prstGeom prst="rect">
            <a:avLst/>
          </a:prstGeom>
          <a:noFill/>
          <a:ln/>
        </p:spPr>
        <p:txBody>
          <a:bodyPr wrap="none" lIns="52098" tIns="0" rIns="52098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VERSÃO PARA REVISÃO — NÃO LIBERADA PARA GRAVAÇÃO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2026-09-16T16:33:58Z</dcterms:created>
  <dcterms:modified xsi:type="dcterms:W3CDTF">2026-09-16T16:33:58Z</dcterms:modified>
</cp:coreProperties>
</file>