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Inter Bold"/>
      <p:regular r:id="rId201314"/>
    </p:embeddedFont>
    <p:embeddedFont>
      <p:font typeface="Inter"/>
      <p:regular r:id="rId2013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Módulo 4, Aula 3.
Fonte: original p.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O desafio da mudança de comportamento na prevenção de ISTs exige superar o modelo tradicional de palestras expositivas.
Fonte: original p.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As metodologias ativas fundamentam-se na premissa de que a aprendizagem é mais profunda quando o indivíduo é desafiado a resolver problemas.
Fonte: original p.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original p.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Para a enfermagem, gamificar a prevenção de ISTs significa utilizar estruturas como narrativas imersivas, desafios com recompensas simbólicas e feedback imediato para fixar conhecimentos complexos.
Fonte: original p.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Estratégias analógicas e digitais de engajamento tornam concreto o aprendizado sobre prevenção combinada e direitos em saúde.
Fonte: original p.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Para que uma campanha de prevenção liderada pela enfermagem tenha alto impacto, ela deve ser planejada com rigor metodológico e sensibilidade social.
Fonte: original p. 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original p.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adaptação de estratégias cognitivas e sociais por ciclo de vida amplia a eficácia da educação em saúde.
Fonte: original p. 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vigilância de alta performance exige disciplina gerencial e sensibilidade epidemiológica também na forma como a enfermagem comunica e engaja a comunidade.
Fonte: original p.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80B9DD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1.png"/><Relationship Id="rId4" Type="http://schemas.openxmlformats.org/officeDocument/2006/relationships/image" Target="../media/image-2-2.svg"/><Relationship Id="rId5" Type="http://schemas.openxmlformats.org/officeDocument/2006/relationships/image" Target="../media/image-1-4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4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3.png"/><Relationship Id="rId2" Type="http://schemas.openxmlformats.org/officeDocument/2006/relationships/image" Target="../media/image-1-3.png"/><Relationship Id="rId3" Type="http://schemas.openxmlformats.org/officeDocument/2006/relationships/image" Target="../media/image-1-3.png"/><Relationship Id="rId4" Type="http://schemas.openxmlformats.org/officeDocument/2006/relationships/image" Target="../media/image-1-3.png"/><Relationship Id="rId5" Type="http://schemas.openxmlformats.org/officeDocument/2006/relationships/image" Target="../media/image-1-4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3.png"/><Relationship Id="rId2" Type="http://schemas.openxmlformats.org/officeDocument/2006/relationships/image" Target="../media/image-5-2.png"/><Relationship Id="rId3" Type="http://schemas.openxmlformats.org/officeDocument/2006/relationships/image" Target="../media/image-5-3.svg"/><Relationship Id="rId4" Type="http://schemas.openxmlformats.org/officeDocument/2006/relationships/image" Target="../media/image-1-3.pn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1-3.png"/><Relationship Id="rId8" Type="http://schemas.openxmlformats.org/officeDocument/2006/relationships/image" Target="../media/image-5-8.png"/><Relationship Id="rId9" Type="http://schemas.openxmlformats.org/officeDocument/2006/relationships/image" Target="../media/image-5-9.svg"/><Relationship Id="rId10" Type="http://schemas.openxmlformats.org/officeDocument/2006/relationships/image" Target="../media/image-1-3.png"/><Relationship Id="rId11" Type="http://schemas.openxmlformats.org/officeDocument/2006/relationships/image" Target="../media/image-1-4.png"/><Relationship Id="rId12" Type="http://schemas.openxmlformats.org/officeDocument/2006/relationships/slideLayout" Target="../slideLayouts/slideLayout3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3.png"/><Relationship Id="rId2" Type="http://schemas.openxmlformats.org/officeDocument/2006/relationships/image" Target="../media/image-1-3.png"/><Relationship Id="rId3" Type="http://schemas.openxmlformats.org/officeDocument/2006/relationships/image" Target="../media/image-1-3.png"/><Relationship Id="rId4" Type="http://schemas.openxmlformats.org/officeDocument/2006/relationships/image" Target="../media/image-1-3.png"/><Relationship Id="rId5" Type="http://schemas.openxmlformats.org/officeDocument/2006/relationships/image" Target="../media/image-1-4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1-3.png"/><Relationship Id="rId4" Type="http://schemas.openxmlformats.org/officeDocument/2006/relationships/image" Target="../media/image-7-1.png"/><Relationship Id="rId5" Type="http://schemas.openxmlformats.org/officeDocument/2006/relationships/image" Target="../media/image-7-2.svg"/><Relationship Id="rId6" Type="http://schemas.openxmlformats.org/officeDocument/2006/relationships/image" Target="../media/image-1-3.png"/><Relationship Id="rId7" Type="http://schemas.openxmlformats.org/officeDocument/2006/relationships/image" Target="../media/image-7-1.png"/><Relationship Id="rId8" Type="http://schemas.openxmlformats.org/officeDocument/2006/relationships/image" Target="../media/image-7-2.svg"/><Relationship Id="rId9" Type="http://schemas.openxmlformats.org/officeDocument/2006/relationships/image" Target="../media/image-1-3.png"/><Relationship Id="rId10" Type="http://schemas.openxmlformats.org/officeDocument/2006/relationships/image" Target="../media/image-7-1.png"/><Relationship Id="rId11" Type="http://schemas.openxmlformats.org/officeDocument/2006/relationships/image" Target="../media/image-7-2.svg"/><Relationship Id="rId12" Type="http://schemas.openxmlformats.org/officeDocument/2006/relationships/image" Target="../media/image-1-3.png"/><Relationship Id="rId13" Type="http://schemas.openxmlformats.org/officeDocument/2006/relationships/image" Target="../media/image-1-4.png"/><Relationship Id="rId14" Type="http://schemas.openxmlformats.org/officeDocument/2006/relationships/slideLayout" Target="../slideLayouts/slideLayout3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3.png"/><Relationship Id="rId2" Type="http://schemas.openxmlformats.org/officeDocument/2006/relationships/image" Target="../media/image-1-3.png"/><Relationship Id="rId3" Type="http://schemas.openxmlformats.org/officeDocument/2006/relationships/image" Target="../media/image-1-4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3.png"/><Relationship Id="rId2" Type="http://schemas.openxmlformats.org/officeDocument/2006/relationships/image" Target="../media/image-1-3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1.png"/><Relationship Id="rId3" Type="http://schemas.openxmlformats.org/officeDocument/2006/relationships/image" Target="../media/image-10-1.png"/><Relationship Id="rId4" Type="http://schemas.openxmlformats.org/officeDocument/2006/relationships/image" Target="../media/image-10-1.png"/><Relationship Id="rId5" Type="http://schemas.openxmlformats.org/officeDocument/2006/relationships/image" Target="../media/image-10-1.png"/><Relationship Id="rId6" Type="http://schemas.openxmlformats.org/officeDocument/2006/relationships/image" Target="../media/image-10-1.png"/><Relationship Id="rId7" Type="http://schemas.openxmlformats.org/officeDocument/2006/relationships/image" Target="../media/image-10-1.png"/><Relationship Id="rId8" Type="http://schemas.openxmlformats.org/officeDocument/2006/relationships/image" Target="../media/image-1-4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748308"/>
            <a:ext cx="1512850" cy="620018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661475" y="1740396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FCF2B5"/>
          </a:solidFill>
          <a:ln/>
        </p:spPr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1980109"/>
            <a:ext cx="206667" cy="165298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198731" y="1946970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imagem de consultório com tecnologia digital do slide 1 original.</a:t>
            </a:r>
            <a:endParaRPr lang="en-US" sz="1300" dirty="0"/>
          </a:p>
        </p:txBody>
      </p:sp>
      <p:sp>
        <p:nvSpPr>
          <p:cNvPr id="7" name="Text 2"/>
          <p:cNvSpPr/>
          <p:nvPr/>
        </p:nvSpPr>
        <p:spPr>
          <a:xfrm>
            <a:off x="661475" y="264973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Metodologias ativas e gamificação na prevenção de ISTs</a:t>
            </a:r>
            <a:endParaRPr lang="en-US" sz="3250" dirty="0"/>
          </a:p>
        </p:txBody>
      </p:sp>
      <p:sp>
        <p:nvSpPr>
          <p:cNvPr id="8" name="Text 3"/>
          <p:cNvSpPr/>
          <p:nvPr/>
        </p:nvSpPr>
        <p:spPr>
          <a:xfrm>
            <a:off x="661475" y="3232547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600" b="1" spc="-7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Módulo 4 — Aula 3</a:t>
            </a:r>
            <a:endParaRPr lang="en-US" sz="2600" dirty="0"/>
          </a:p>
        </p:txBody>
      </p:sp>
      <p:sp>
        <p:nvSpPr>
          <p:cNvPr id="9" name="Shape 4"/>
          <p:cNvSpPr/>
          <p:nvPr/>
        </p:nvSpPr>
        <p:spPr>
          <a:xfrm>
            <a:off x="661475" y="3935313"/>
            <a:ext cx="10868745" cy="31750"/>
          </a:xfrm>
          <a:prstGeom prst="roundRect">
            <a:avLst>
              <a:gd name="adj" fmla="val 49999"/>
            </a:avLst>
          </a:prstGeom>
          <a:solidFill>
            <a:srgbClr val="FFFFFF"/>
          </a:solidFill>
          <a:ln/>
        </p:spPr>
      </p:sp>
      <p:sp>
        <p:nvSpPr>
          <p:cNvPr id="10" name="Text 5"/>
          <p:cNvSpPr/>
          <p:nvPr/>
        </p:nvSpPr>
        <p:spPr>
          <a:xfrm>
            <a:off x="661475" y="4256385"/>
            <a:ext cx="10868745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50" b="1" spc="-5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Transformar o usuário de um receptor passivo em um sujeito ativo de sua própria saúde — essa é a missão central deste módulo.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356682" y="5124549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i="1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13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Introdução e o papel da Enfermagem</a:t>
            </a:r>
            <a:endParaRPr lang="en-US" sz="3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1513086"/>
            <a:ext cx="5232666" cy="158630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22017" y="1697434"/>
            <a:ext cx="478778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Contexto histórico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922017" y="2121198"/>
            <a:ext cx="478778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Historicamente, o modelo predominante era o de palestras expositivas e passivas, com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baixa eficácia na mudança de comportamento sustentada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03904" y="1513086"/>
            <a:ext cx="5232666" cy="158630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564446" y="1697434"/>
            <a:ext cx="478778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Protagonismo da Enfermagem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6564446" y="2121198"/>
            <a:ext cx="478778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profissional de Enfermagem deve assumir o protagonismo como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agente de inovação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adotando metodologias ativas e gamificação.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356682" y="3471466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i="1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13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Fundamentos das metodologias ativas na saúde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409700"/>
            <a:ext cx="3512653" cy="2017911"/>
          </a:xfrm>
          <a:prstGeom prst="roundRect">
            <a:avLst>
              <a:gd name="adj" fmla="val 3442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19" y="1581348"/>
            <a:ext cx="316936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Aprendizagem profunda e duradoura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3119" y="2197497"/>
            <a:ext cx="3169364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aprendizagem é mais profunda e duradoura quando o indivíduo é desafiado a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resolver problemas e refletir sobre a realidade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339422" y="1409700"/>
            <a:ext cx="3512752" cy="2017911"/>
          </a:xfrm>
          <a:prstGeom prst="roundRect">
            <a:avLst>
              <a:gd name="adj" fmla="val 3442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11066" y="1581348"/>
            <a:ext cx="316946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Abandono de abordagens limitantes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11066" y="2197497"/>
            <a:ext cx="3169464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É necessário abandonar abordagens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moralistas, proibitivas e baseadas no medo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que historicamente demonstraram baixa efetividade.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017468" y="1409700"/>
            <a:ext cx="3512653" cy="2017911"/>
          </a:xfrm>
          <a:prstGeom prst="roundRect">
            <a:avLst>
              <a:gd name="adj" fmla="val 3442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89112" y="1581348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Modelos centrados no sujeito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189112" y="1939032"/>
            <a:ext cx="3169364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Modelos focados em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autonomia, redução de danos e direitos sexuais e reprodutivos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são os mais alinhados às evidências contemporâneas.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56682" y="3613646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i="1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130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enfermeiro como designer de experiências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09700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enfermeiro atua como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facilitador e designer de experiências de aprendizagem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com escuta qualificada e abordagem sex-positive — reconhecendo prazer e sexualidade como aspectos positivos, integrando PrEP e PEP de forma naturalizada e acessível.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124968"/>
            <a:ext cx="2593216" cy="2650331"/>
          </a:xfrm>
          <a:prstGeom prst="roundRect">
            <a:avLst>
              <a:gd name="adj" fmla="val 2679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33119" y="2296616"/>
            <a:ext cx="22499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Escuta Qualificada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3119" y="2741116"/>
            <a:ext cx="2249927" cy="1604070"/>
          </a:xfrm>
          <a:prstGeom prst="roundRect">
            <a:avLst>
              <a:gd name="adj" fmla="val 4331"/>
            </a:avLst>
          </a:prstGeom>
          <a:solidFill>
            <a:srgbClr val="FCF2B5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413" y="2993529"/>
            <a:ext cx="206667" cy="1652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70375" y="2881610"/>
            <a:ext cx="1547377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cartão "Escuta Qualificada" do original.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3419985" y="2124968"/>
            <a:ext cx="2593216" cy="2650331"/>
          </a:xfrm>
          <a:prstGeom prst="roundRect">
            <a:avLst>
              <a:gd name="adj" fmla="val 2679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591629" y="2296616"/>
            <a:ext cx="224992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Designer de Experiências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591629" y="2999581"/>
            <a:ext cx="2249927" cy="1604070"/>
          </a:xfrm>
          <a:prstGeom prst="roundRect">
            <a:avLst>
              <a:gd name="adj" fmla="val 4331"/>
            </a:avLst>
          </a:prstGeom>
          <a:solidFill>
            <a:srgbClr val="FCF2B5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923" y="3251994"/>
            <a:ext cx="206667" cy="16529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128885" y="3140075"/>
            <a:ext cx="1547377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cartão "Designer de Experiências" do original.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6178495" y="2124968"/>
            <a:ext cx="2593216" cy="2650331"/>
          </a:xfrm>
          <a:prstGeom prst="roundRect">
            <a:avLst>
              <a:gd name="adj" fmla="val 2679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350139" y="2296616"/>
            <a:ext cx="224992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Abordagem Sex-Positive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6350139" y="2999581"/>
            <a:ext cx="2249927" cy="1604070"/>
          </a:xfrm>
          <a:prstGeom prst="roundRect">
            <a:avLst>
              <a:gd name="adj" fmla="val 4331"/>
            </a:avLst>
          </a:prstGeom>
          <a:solidFill>
            <a:srgbClr val="FCF2B5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433" y="3251994"/>
            <a:ext cx="206667" cy="16529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887395" y="3140075"/>
            <a:ext cx="1547377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cartão "Abordagem Sex-Positive" do original.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8937005" y="2124968"/>
            <a:ext cx="2593216" cy="2650331"/>
          </a:xfrm>
          <a:prstGeom prst="roundRect">
            <a:avLst>
              <a:gd name="adj" fmla="val 2679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9108649" y="2296616"/>
            <a:ext cx="22499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Tecnologias Integradas</a:t>
            </a:r>
            <a:endParaRPr lang="en-US" sz="1600" dirty="0"/>
          </a:p>
        </p:txBody>
      </p:sp>
      <p:sp>
        <p:nvSpPr>
          <p:cNvPr id="21" name="Shape 16"/>
          <p:cNvSpPr/>
          <p:nvPr/>
        </p:nvSpPr>
        <p:spPr>
          <a:xfrm>
            <a:off x="9108649" y="2741116"/>
            <a:ext cx="2249927" cy="1604070"/>
          </a:xfrm>
          <a:prstGeom prst="roundRect">
            <a:avLst>
              <a:gd name="adj" fmla="val 4331"/>
            </a:avLst>
          </a:prstGeom>
          <a:solidFill>
            <a:srgbClr val="FCF2B5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3943" y="2993529"/>
            <a:ext cx="206667" cy="16529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645905" y="2881610"/>
            <a:ext cx="1547377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cartão "Tecnologias Integradas" do original.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356682" y="4961334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i="1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1300" dirty="0"/>
          </a:p>
        </p:txBody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Gamificação aplicada à prevenção de ISTs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409700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FCF2B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1649413"/>
            <a:ext cx="206667" cy="1652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98731" y="1616273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definição de gamificação conforme o original (p. 5).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909516" y="2443063"/>
            <a:ext cx="1062070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Gamificar não significa apenas "brincar"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mas utilizar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narrativas imersivas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desafios com recompensas simbólicas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sistemas de feedback imediato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 fixar conhecimentos complexos.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61475" y="2257028"/>
            <a:ext cx="19050" cy="901303"/>
          </a:xfrm>
          <a:prstGeom prst="roundRect">
            <a:avLst>
              <a:gd name="adj" fmla="val 49999"/>
            </a:avLst>
          </a:prstGeom>
          <a:solidFill>
            <a:srgbClr val="0072BA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344366"/>
            <a:ext cx="413434" cy="41344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281577" y="3344366"/>
            <a:ext cx="28649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Recompensas Simbólicas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1281577" y="3788866"/>
            <a:ext cx="2864969" cy="1074837"/>
          </a:xfrm>
          <a:prstGeom prst="roundRect">
            <a:avLst>
              <a:gd name="adj" fmla="val 6463"/>
            </a:avLst>
          </a:prstGeom>
          <a:solidFill>
            <a:srgbClr val="FCF2B5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871" y="4041279"/>
            <a:ext cx="206667" cy="16529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818833" y="3929360"/>
            <a:ext cx="2162419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item "Recompensas Simbólicas" do original.</a:t>
            </a:r>
            <a:endParaRPr lang="en-US" sz="13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3213" y="3344366"/>
            <a:ext cx="413434" cy="41344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973315" y="3344366"/>
            <a:ext cx="286506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Feedback Imediato</a:t>
            </a:r>
            <a:endParaRPr lang="en-US" sz="1600" dirty="0"/>
          </a:p>
        </p:txBody>
      </p:sp>
      <p:sp>
        <p:nvSpPr>
          <p:cNvPr id="15" name="Shape 9"/>
          <p:cNvSpPr/>
          <p:nvPr/>
        </p:nvSpPr>
        <p:spPr>
          <a:xfrm>
            <a:off x="4973315" y="3788866"/>
            <a:ext cx="2865068" cy="1074837"/>
          </a:xfrm>
          <a:prstGeom prst="roundRect">
            <a:avLst>
              <a:gd name="adj" fmla="val 6463"/>
            </a:avLst>
          </a:prstGeom>
          <a:solidFill>
            <a:srgbClr val="FCF2B5"/>
          </a:solidFill>
          <a:ln/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8609" y="4041279"/>
            <a:ext cx="206667" cy="165298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5510571" y="3929360"/>
            <a:ext cx="216251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item "Feedback Imediato" do original.</a:t>
            </a:r>
            <a:endParaRPr lang="en-US" sz="130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45050" y="3344366"/>
            <a:ext cx="413434" cy="413445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8665152" y="3344366"/>
            <a:ext cx="286506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Narrativas Imersivas</a:t>
            </a:r>
            <a:endParaRPr lang="en-US" sz="1600" dirty="0"/>
          </a:p>
        </p:txBody>
      </p:sp>
      <p:sp>
        <p:nvSpPr>
          <p:cNvPr id="20" name="Shape 12"/>
          <p:cNvSpPr/>
          <p:nvPr/>
        </p:nvSpPr>
        <p:spPr>
          <a:xfrm>
            <a:off x="8665152" y="3788866"/>
            <a:ext cx="2865068" cy="1074837"/>
          </a:xfrm>
          <a:prstGeom prst="roundRect">
            <a:avLst>
              <a:gd name="adj" fmla="val 6463"/>
            </a:avLst>
          </a:prstGeom>
          <a:solidFill>
            <a:srgbClr val="FCF2B5"/>
          </a:solidFill>
          <a:ln/>
        </p:spPr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30446" y="4041279"/>
            <a:ext cx="206667" cy="165298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9202408" y="3929360"/>
            <a:ext cx="216251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do item "Narrativas Imersivas" do original.</a:t>
            </a:r>
            <a:endParaRPr lang="en-US" sz="1300" dirty="0"/>
          </a:p>
        </p:txBody>
      </p:sp>
      <p:sp>
        <p:nvSpPr>
          <p:cNvPr id="23" name="Text 14"/>
          <p:cNvSpPr/>
          <p:nvPr/>
        </p:nvSpPr>
        <p:spPr>
          <a:xfrm>
            <a:off x="356682" y="5049738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i="1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1300" dirty="0"/>
          </a:p>
        </p:txBody>
      </p:sp>
      <p:pic>
        <p:nvPicPr>
          <p:cNvPr id="24" name="Image 7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Exemplos práticos de ferramentas lúdicas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409700"/>
            <a:ext cx="2593216" cy="3734197"/>
          </a:xfrm>
          <a:prstGeom prst="roundRect">
            <a:avLst>
              <a:gd name="adj" fmla="val 2679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B2D1E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45819" y="1594048"/>
            <a:ext cx="222452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Trilha da Prevenção Combinada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45819" y="2297013"/>
            <a:ext cx="2224528" cy="2662535"/>
          </a:xfrm>
          <a:prstGeom prst="roundRect">
            <a:avLst>
              <a:gd name="adj" fmla="val 3123"/>
            </a:avLst>
          </a:prstGeom>
          <a:solidFill>
            <a:srgbClr val="FCF2B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1113" y="2549426"/>
            <a:ext cx="206667" cy="1652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83075" y="2437507"/>
            <a:ext cx="1521978" cy="23815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descrição da ferramenta "Trilha da Prevenção Combinada" (jogo de tabuleiro analógico) conforme o original.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419985" y="1409700"/>
            <a:ext cx="2593216" cy="3734197"/>
          </a:xfrm>
          <a:prstGeom prst="roundRect">
            <a:avLst>
              <a:gd name="adj" fmla="val 2679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B2D1E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604329" y="1594048"/>
            <a:ext cx="222452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Quizzes Interativos Digitais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604329" y="2297013"/>
            <a:ext cx="2224528" cy="2133302"/>
          </a:xfrm>
          <a:prstGeom prst="roundRect">
            <a:avLst>
              <a:gd name="adj" fmla="val 3256"/>
            </a:avLst>
          </a:prstGeom>
          <a:solidFill>
            <a:srgbClr val="FCF2B5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9623" y="2549426"/>
            <a:ext cx="206667" cy="16529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141585" y="2437507"/>
            <a:ext cx="1521978" cy="18523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descrição dos quizzes digitais (Kahoot, Mentimeter) conforme o original.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178495" y="1409700"/>
            <a:ext cx="2593216" cy="3734197"/>
          </a:xfrm>
          <a:prstGeom prst="roundRect">
            <a:avLst>
              <a:gd name="adj" fmla="val 2679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B2D1E5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362838" y="1594048"/>
            <a:ext cx="222452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Escape Rooms de Saúde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6362838" y="2297013"/>
            <a:ext cx="2224528" cy="1604070"/>
          </a:xfrm>
          <a:prstGeom prst="roundRect">
            <a:avLst>
              <a:gd name="adj" fmla="val 4331"/>
            </a:avLst>
          </a:prstGeom>
          <a:solidFill>
            <a:srgbClr val="FCF2B5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133" y="2549426"/>
            <a:ext cx="206667" cy="16529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900095" y="2437507"/>
            <a:ext cx="1521978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descrição dos "Escape Rooms de Saúde" conforme o original.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8937005" y="1409700"/>
            <a:ext cx="2593216" cy="3734197"/>
          </a:xfrm>
          <a:prstGeom prst="roundRect">
            <a:avLst>
              <a:gd name="adj" fmla="val 2679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B2D1E5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9121348" y="1594048"/>
            <a:ext cx="222452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Role-playing Games (RPG) e Simulações</a:t>
            </a:r>
            <a:endParaRPr lang="en-US" sz="1600" dirty="0"/>
          </a:p>
        </p:txBody>
      </p:sp>
      <p:sp>
        <p:nvSpPr>
          <p:cNvPr id="20" name="Shape 15"/>
          <p:cNvSpPr/>
          <p:nvPr/>
        </p:nvSpPr>
        <p:spPr>
          <a:xfrm>
            <a:off x="9121348" y="2297013"/>
            <a:ext cx="2224528" cy="1604070"/>
          </a:xfrm>
          <a:prstGeom prst="roundRect">
            <a:avLst>
              <a:gd name="adj" fmla="val 4331"/>
            </a:avLst>
          </a:prstGeom>
          <a:solidFill>
            <a:srgbClr val="FCF2B5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643" y="2549426"/>
            <a:ext cx="206667" cy="16529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658604" y="2437507"/>
            <a:ext cx="1521978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descrição dos RPGs e simulações conforme o original.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356682" y="5329932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i="1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1300" dirty="0"/>
          </a:p>
        </p:txBody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Planejamento de campanhas de impacto</a:t>
            </a:r>
            <a:endParaRPr lang="en-US" sz="3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1409700"/>
            <a:ext cx="2593216" cy="43167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58817" y="1533723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b="1" spc="-3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845819" y="2071191"/>
            <a:ext cx="222452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Diagnóstico Situacional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845819" y="2774156"/>
            <a:ext cx="2224528" cy="1868686"/>
          </a:xfrm>
          <a:prstGeom prst="roundRect">
            <a:avLst>
              <a:gd name="adj" fmla="val 3717"/>
            </a:avLst>
          </a:prstGeom>
          <a:solidFill>
            <a:srgbClr val="FCF2B5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113" y="3026569"/>
            <a:ext cx="206667" cy="16529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383075" y="2914650"/>
            <a:ext cx="152197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descrição da etapa "Diagnóstico Situacional" conforme o original.</a:t>
            </a:r>
            <a:endParaRPr lang="en-US" sz="13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9985" y="1409700"/>
            <a:ext cx="2593216" cy="431671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617327" y="1533723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b="1" spc="-3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550" dirty="0"/>
          </a:p>
        </p:txBody>
      </p:sp>
      <p:sp>
        <p:nvSpPr>
          <p:cNvPr id="11" name="Text 6"/>
          <p:cNvSpPr/>
          <p:nvPr/>
        </p:nvSpPr>
        <p:spPr>
          <a:xfrm>
            <a:off x="3604329" y="2071191"/>
            <a:ext cx="222452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Co-criação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3604329" y="2515691"/>
            <a:ext cx="2224528" cy="1604070"/>
          </a:xfrm>
          <a:prstGeom prst="roundRect">
            <a:avLst>
              <a:gd name="adj" fmla="val 4331"/>
            </a:avLst>
          </a:prstGeom>
          <a:solidFill>
            <a:srgbClr val="FCF2B5"/>
          </a:solidFill>
          <a:ln/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9623" y="2768104"/>
            <a:ext cx="206667" cy="16529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141585" y="2656185"/>
            <a:ext cx="1521978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descrição da etapa "Co-criação" conforme o original.</a:t>
            </a:r>
            <a:endParaRPr lang="en-US" sz="13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78495" y="1409700"/>
            <a:ext cx="2593216" cy="431671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375837" y="1533723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b="1" spc="-3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0"/>
          <p:cNvSpPr/>
          <p:nvPr/>
        </p:nvSpPr>
        <p:spPr>
          <a:xfrm>
            <a:off x="6362838" y="2071191"/>
            <a:ext cx="222452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Mensagens-chave</a:t>
            </a:r>
            <a:endParaRPr lang="en-US" sz="1600" dirty="0"/>
          </a:p>
        </p:txBody>
      </p:sp>
      <p:sp>
        <p:nvSpPr>
          <p:cNvPr id="18" name="Text 11"/>
          <p:cNvSpPr/>
          <p:nvPr/>
        </p:nvSpPr>
        <p:spPr>
          <a:xfrm>
            <a:off x="6362838" y="2428875"/>
            <a:ext cx="2224528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"Conheça todas as formas de se proteger e escolha a que melhor se adapta à sua vida."</a:t>
            </a:r>
            <a:endParaRPr lang="en-US" sz="1300" dirty="0"/>
          </a:p>
        </p:txBody>
      </p:sp>
      <p:sp>
        <p:nvSpPr>
          <p:cNvPr id="19" name="Shape 12"/>
          <p:cNvSpPr/>
          <p:nvPr/>
        </p:nvSpPr>
        <p:spPr>
          <a:xfrm>
            <a:off x="6362838" y="3673376"/>
            <a:ext cx="2224528" cy="1868686"/>
          </a:xfrm>
          <a:prstGeom prst="roundRect">
            <a:avLst>
              <a:gd name="adj" fmla="val 3717"/>
            </a:avLst>
          </a:prstGeom>
          <a:solidFill>
            <a:srgbClr val="FCF2B5"/>
          </a:solidFill>
          <a:ln/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28133" y="3925788"/>
            <a:ext cx="206667" cy="165298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6900095" y="3813870"/>
            <a:ext cx="152197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descrição completa da etapa "Mensagens-chave" conforme o original.</a:t>
            </a:r>
            <a:endParaRPr lang="en-US" sz="1300" dirty="0"/>
          </a:p>
        </p:txBody>
      </p:sp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37005" y="1409700"/>
            <a:ext cx="2593216" cy="4316710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10134346" y="1533723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b="1" spc="-3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1550" dirty="0"/>
          </a:p>
        </p:txBody>
      </p:sp>
      <p:sp>
        <p:nvSpPr>
          <p:cNvPr id="24" name="Text 15"/>
          <p:cNvSpPr/>
          <p:nvPr/>
        </p:nvSpPr>
        <p:spPr>
          <a:xfrm>
            <a:off x="9121348" y="2071191"/>
            <a:ext cx="222452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Avaliação de Impacto</a:t>
            </a:r>
            <a:endParaRPr lang="en-US" sz="1600" dirty="0"/>
          </a:p>
        </p:txBody>
      </p:sp>
      <p:sp>
        <p:nvSpPr>
          <p:cNvPr id="25" name="Shape 16"/>
          <p:cNvSpPr/>
          <p:nvPr/>
        </p:nvSpPr>
        <p:spPr>
          <a:xfrm>
            <a:off x="9121348" y="2515691"/>
            <a:ext cx="2224528" cy="1604070"/>
          </a:xfrm>
          <a:prstGeom prst="roundRect">
            <a:avLst>
              <a:gd name="adj" fmla="val 4331"/>
            </a:avLst>
          </a:prstGeom>
          <a:solidFill>
            <a:srgbClr val="FCF2B5"/>
          </a:solidFill>
          <a:ln/>
        </p:spPr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86643" y="2768104"/>
            <a:ext cx="206667" cy="165298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9658604" y="2656185"/>
            <a:ext cx="1521978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descrição da etapa "Avaliação de Impacto" conforme o original.</a:t>
            </a:r>
            <a:endParaRPr lang="en-US" sz="1300" dirty="0"/>
          </a:p>
        </p:txBody>
      </p:sp>
      <p:sp>
        <p:nvSpPr>
          <p:cNvPr id="28" name="Text 18"/>
          <p:cNvSpPr/>
          <p:nvPr/>
        </p:nvSpPr>
        <p:spPr>
          <a:xfrm>
            <a:off x="356682" y="5912445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i="1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1300" dirty="0"/>
          </a:p>
        </p:txBody>
      </p:sp>
      <p:pic>
        <p:nvPicPr>
          <p:cNvPr id="29" name="Image 8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Redes sociais e saúde digital na enfermagem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92349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Potencial das plataformas digitais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61475" y="1936849"/>
            <a:ext cx="5232666" cy="1174055"/>
          </a:xfrm>
          <a:prstGeom prst="roundRect">
            <a:avLst>
              <a:gd name="adj" fmla="val 5917"/>
            </a:avLst>
          </a:prstGeom>
          <a:solidFill>
            <a:srgbClr val="FCF2B5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2189262"/>
            <a:ext cx="206667" cy="1652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98731" y="2126952"/>
            <a:ext cx="4530116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 sobre Instagram, TikTok e WhatsApp (vídeos curtos, caixas de perguntas anônimas) conforme o original.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303904" y="1492349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Ética e responsabilidade profissional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303904" y="1916112"/>
            <a:ext cx="5232666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uso de plataformas digitais deve observar a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Resolução COFEN nº 554/2017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 suas atualizações, com exigência de sigilo profissional, evidências científicas atualizadas e segurança de dados no uso de chatbots e listas de transmissão.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61475" y="3482975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69" y="3722688"/>
            <a:ext cx="206667" cy="16529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198731" y="3689548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 confirmar a vigência da Resolução COFEN nº 554/2017 (e de suas atualizações, mencionadas no próprio original) antes da gravação.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356682" y="4594920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i="1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130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Abordagem lúdica por ciclos de vida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409700"/>
            <a:ext cx="3512653" cy="3014166"/>
          </a:xfrm>
          <a:prstGeom prst="roundRect">
            <a:avLst>
              <a:gd name="adj" fmla="val 2305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33119" y="1581348"/>
            <a:ext cx="316936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Adolescentes e Jovens (12–24 anos)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33119" y="2197497"/>
            <a:ext cx="316936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Foco Temático: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33119" y="2648148"/>
            <a:ext cx="3169364" cy="1604070"/>
          </a:xfrm>
          <a:prstGeom prst="roundRect">
            <a:avLst>
              <a:gd name="adj" fmla="val 4331"/>
            </a:avLst>
          </a:prstGeom>
          <a:solidFill>
            <a:srgbClr val="FCF2B5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413" y="2900561"/>
            <a:ext cx="206667" cy="1652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70375" y="2788642"/>
            <a:ext cx="2466814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Foco Temático, Ferramentas e Estratégia para "Adolescentes e Jovens (12–24 anos)" conforme o original.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39422" y="1409700"/>
            <a:ext cx="3512752" cy="3014166"/>
          </a:xfrm>
          <a:prstGeom prst="roundRect">
            <a:avLst>
              <a:gd name="adj" fmla="val 2305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11066" y="1581348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Adultos (25–59 anos)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511066" y="1939032"/>
            <a:ext cx="316946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Foco Temático: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4511066" y="2389684"/>
            <a:ext cx="3169464" cy="1339453"/>
          </a:xfrm>
          <a:prstGeom prst="roundRect">
            <a:avLst>
              <a:gd name="adj" fmla="val 5186"/>
            </a:avLst>
          </a:prstGeom>
          <a:solidFill>
            <a:srgbClr val="FCF2B5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360" y="2642096"/>
            <a:ext cx="206667" cy="16529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048322" y="2530177"/>
            <a:ext cx="2466913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Foco Temático, Ferramentas e Estratégia para "Adultos (25–59 anos)" conforme o original.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8017468" y="1409700"/>
            <a:ext cx="3512653" cy="3014166"/>
          </a:xfrm>
          <a:prstGeom prst="roundRect">
            <a:avLst>
              <a:gd name="adj" fmla="val 2305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8189112" y="1581348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Idosos (60+ anos)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8189112" y="1939032"/>
            <a:ext cx="316936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Foco Temático:</a:t>
            </a:r>
            <a:endParaRPr lang="en-US" sz="1300" dirty="0"/>
          </a:p>
        </p:txBody>
      </p:sp>
      <p:sp>
        <p:nvSpPr>
          <p:cNvPr id="18" name="Shape 14"/>
          <p:cNvSpPr/>
          <p:nvPr/>
        </p:nvSpPr>
        <p:spPr>
          <a:xfrm>
            <a:off x="8189112" y="2389684"/>
            <a:ext cx="3169364" cy="1339453"/>
          </a:xfrm>
          <a:prstGeom prst="roundRect">
            <a:avLst>
              <a:gd name="adj" fmla="val 5186"/>
            </a:avLst>
          </a:prstGeom>
          <a:solidFill>
            <a:srgbClr val="FCF2B5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4407" y="2642096"/>
            <a:ext cx="206667" cy="16529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726368" y="2530177"/>
            <a:ext cx="2466814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Foco Temático, Ferramentas e Estratégia para "Idosos (60+ anos)" conforme o original.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356682" y="4609902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i="1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1300" dirty="0"/>
          </a:p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387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b="1" spc="-73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Checklist para implementação de ações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61475" y="1135955"/>
            <a:ext cx="10868745" cy="585787"/>
          </a:xfrm>
          <a:prstGeom prst="roundRect">
            <a:avLst>
              <a:gd name="adj" fmla="val 8894"/>
            </a:avLst>
          </a:prstGeom>
          <a:solidFill>
            <a:srgbClr val="FCF2B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495" y="1271984"/>
            <a:ext cx="154976" cy="12402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64491" y="1259880"/>
            <a:ext cx="10341708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spc="-2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 — DIVERGÊNCIA NO ORIGINAL: o roteiro anuncia seis itens de checklist, mas nomeia apenas cinco — Definição do Público, Escolha da Mecânica, Linguagem, Acesso e Ética. O sexto item não foi fornecido no material de origem. Pendente: confirmar e inserir o sexto item conforme o original antes da gravação.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661475" y="1930896"/>
            <a:ext cx="279095" cy="279102"/>
          </a:xfrm>
          <a:prstGeom prst="roundRect">
            <a:avLst>
              <a:gd name="adj" fmla="val 18667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33536" y="1973461"/>
            <a:ext cx="4911007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spc="-37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Definição do Público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1033536" y="2271812"/>
            <a:ext cx="4911007" cy="576461"/>
          </a:xfrm>
          <a:prstGeom prst="roundRect">
            <a:avLst>
              <a:gd name="adj" fmla="val 9038"/>
            </a:avLst>
          </a:prstGeom>
          <a:solidFill>
            <a:srgbClr val="FCF2B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556" y="2414191"/>
            <a:ext cx="154976" cy="12402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36552" y="2386409"/>
            <a:ext cx="4383970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spc="-2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descrição do item "Definição do Público" conforme o original.</a:t>
            </a:r>
            <a:endParaRPr lang="en-US" sz="950" dirty="0"/>
          </a:p>
        </p:txBody>
      </p:sp>
      <p:sp>
        <p:nvSpPr>
          <p:cNvPr id="11" name="Shape 7"/>
          <p:cNvSpPr/>
          <p:nvPr/>
        </p:nvSpPr>
        <p:spPr>
          <a:xfrm>
            <a:off x="661475" y="3034308"/>
            <a:ext cx="279095" cy="279102"/>
          </a:xfrm>
          <a:prstGeom prst="roundRect">
            <a:avLst>
              <a:gd name="adj" fmla="val 18667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033536" y="3076873"/>
            <a:ext cx="4911007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spc="-37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Escolha da Mecânica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1033536" y="3375223"/>
            <a:ext cx="4911007" cy="576461"/>
          </a:xfrm>
          <a:prstGeom prst="roundRect">
            <a:avLst>
              <a:gd name="adj" fmla="val 9038"/>
            </a:avLst>
          </a:prstGeom>
          <a:solidFill>
            <a:srgbClr val="FCF2B5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556" y="3517602"/>
            <a:ext cx="154976" cy="124023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36552" y="3489821"/>
            <a:ext cx="4383970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spc="-2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descrição do item "Escolha da Mecânica" conforme o original.</a:t>
            </a:r>
            <a:endParaRPr lang="en-US" sz="950" dirty="0"/>
          </a:p>
        </p:txBody>
      </p:sp>
      <p:sp>
        <p:nvSpPr>
          <p:cNvPr id="16" name="Shape 11"/>
          <p:cNvSpPr/>
          <p:nvPr/>
        </p:nvSpPr>
        <p:spPr>
          <a:xfrm>
            <a:off x="661475" y="4137720"/>
            <a:ext cx="279095" cy="279102"/>
          </a:xfrm>
          <a:prstGeom prst="roundRect">
            <a:avLst>
              <a:gd name="adj" fmla="val 18667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1033536" y="4180284"/>
            <a:ext cx="4911007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spc="-37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Linguagem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1033536" y="4478635"/>
            <a:ext cx="4911007" cy="402828"/>
          </a:xfrm>
          <a:prstGeom prst="roundRect">
            <a:avLst>
              <a:gd name="adj" fmla="val 12933"/>
            </a:avLst>
          </a:prstGeom>
          <a:solidFill>
            <a:srgbClr val="FCF2B5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556" y="4621014"/>
            <a:ext cx="154976" cy="12402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36552" y="4593233"/>
            <a:ext cx="4383970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spc="-2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descrição do item "Linguagem" conforme o original.</a:t>
            </a:r>
            <a:endParaRPr lang="en-US" sz="950" dirty="0"/>
          </a:p>
        </p:txBody>
      </p:sp>
      <p:sp>
        <p:nvSpPr>
          <p:cNvPr id="21" name="Shape 15"/>
          <p:cNvSpPr/>
          <p:nvPr/>
        </p:nvSpPr>
        <p:spPr>
          <a:xfrm>
            <a:off x="6253502" y="1930896"/>
            <a:ext cx="279095" cy="279102"/>
          </a:xfrm>
          <a:prstGeom prst="roundRect">
            <a:avLst>
              <a:gd name="adj" fmla="val 18667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6625563" y="1973461"/>
            <a:ext cx="4911007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spc="-37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Acesso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6625563" y="2271812"/>
            <a:ext cx="4911007" cy="402828"/>
          </a:xfrm>
          <a:prstGeom prst="roundRect">
            <a:avLst>
              <a:gd name="adj" fmla="val 12933"/>
            </a:avLst>
          </a:prstGeom>
          <a:solidFill>
            <a:srgbClr val="FCF2B5"/>
          </a:solidFill>
          <a:ln/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9583" y="2414191"/>
            <a:ext cx="154976" cy="124023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028580" y="2386409"/>
            <a:ext cx="4383970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spc="-2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descrição do item "Acesso" conforme o original.</a:t>
            </a:r>
            <a:endParaRPr lang="en-US" sz="950" dirty="0"/>
          </a:p>
        </p:txBody>
      </p:sp>
      <p:sp>
        <p:nvSpPr>
          <p:cNvPr id="26" name="Shape 19"/>
          <p:cNvSpPr/>
          <p:nvPr/>
        </p:nvSpPr>
        <p:spPr>
          <a:xfrm>
            <a:off x="6253502" y="2860675"/>
            <a:ext cx="279095" cy="279102"/>
          </a:xfrm>
          <a:prstGeom prst="roundRect">
            <a:avLst>
              <a:gd name="adj" fmla="val 18667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27" name="Text 20"/>
          <p:cNvSpPr/>
          <p:nvPr/>
        </p:nvSpPr>
        <p:spPr>
          <a:xfrm>
            <a:off x="6625563" y="2903240"/>
            <a:ext cx="4911007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spc="-37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Ética</a:t>
            </a:r>
            <a:endParaRPr lang="en-US" sz="1200" dirty="0"/>
          </a:p>
        </p:txBody>
      </p:sp>
      <p:sp>
        <p:nvSpPr>
          <p:cNvPr id="28" name="Shape 21"/>
          <p:cNvSpPr/>
          <p:nvPr/>
        </p:nvSpPr>
        <p:spPr>
          <a:xfrm>
            <a:off x="6625563" y="3201591"/>
            <a:ext cx="4911007" cy="402828"/>
          </a:xfrm>
          <a:prstGeom prst="roundRect">
            <a:avLst>
              <a:gd name="adj" fmla="val 12933"/>
            </a:avLst>
          </a:prstGeom>
          <a:solidFill>
            <a:srgbClr val="FCF2B5"/>
          </a:solidFill>
          <a:ln/>
        </p:spPr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9583" y="3343970"/>
            <a:ext cx="154976" cy="124023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7028580" y="3316188"/>
            <a:ext cx="4383970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spc="-2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descrição do item "Ética" conforme o original.</a:t>
            </a:r>
            <a:endParaRPr lang="en-US" sz="950" dirty="0"/>
          </a:p>
        </p:txBody>
      </p:sp>
      <p:sp>
        <p:nvSpPr>
          <p:cNvPr id="31" name="Shape 23"/>
          <p:cNvSpPr/>
          <p:nvPr/>
        </p:nvSpPr>
        <p:spPr>
          <a:xfrm>
            <a:off x="6253502" y="3790454"/>
            <a:ext cx="279095" cy="279102"/>
          </a:xfrm>
          <a:prstGeom prst="roundRect">
            <a:avLst>
              <a:gd name="adj" fmla="val 18667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32" name="Text 24"/>
          <p:cNvSpPr/>
          <p:nvPr/>
        </p:nvSpPr>
        <p:spPr>
          <a:xfrm>
            <a:off x="6625563" y="3833019"/>
            <a:ext cx="4911007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spc="-37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Item 6</a:t>
            </a:r>
            <a:endParaRPr lang="en-US" sz="1200" dirty="0"/>
          </a:p>
        </p:txBody>
      </p:sp>
      <p:sp>
        <p:nvSpPr>
          <p:cNvPr id="33" name="Shape 25"/>
          <p:cNvSpPr/>
          <p:nvPr/>
        </p:nvSpPr>
        <p:spPr>
          <a:xfrm>
            <a:off x="6625563" y="4131370"/>
            <a:ext cx="4911007" cy="402828"/>
          </a:xfrm>
          <a:prstGeom prst="roundRect">
            <a:avLst>
              <a:gd name="adj" fmla="val 12933"/>
            </a:avLst>
          </a:prstGeom>
          <a:solidFill>
            <a:srgbClr val="FCF2B5"/>
          </a:solidFill>
          <a:ln/>
        </p:spPr>
      </p:sp>
      <p:pic>
        <p:nvPicPr>
          <p:cNvPr id="3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9583" y="4273748"/>
            <a:ext cx="154976" cy="124023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7028580" y="4245967"/>
            <a:ext cx="4383970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950" b="1" spc="-2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sexto item do checklist conforme o original.</a:t>
            </a:r>
            <a:endParaRPr lang="en-US" sz="950" dirty="0"/>
          </a:p>
        </p:txBody>
      </p:sp>
      <p:sp>
        <p:nvSpPr>
          <p:cNvPr id="36" name="Shape 27"/>
          <p:cNvSpPr/>
          <p:nvPr/>
        </p:nvSpPr>
        <p:spPr>
          <a:xfrm>
            <a:off x="661475" y="5090616"/>
            <a:ext cx="12700" cy="660995"/>
          </a:xfrm>
          <a:prstGeom prst="roundRect">
            <a:avLst>
              <a:gd name="adj" fmla="val 49999"/>
            </a:avLst>
          </a:prstGeom>
          <a:solidFill>
            <a:srgbClr val="0072BA"/>
          </a:solidFill>
          <a:ln/>
        </p:spPr>
      </p:sp>
      <p:sp>
        <p:nvSpPr>
          <p:cNvPr id="37" name="Text 28"/>
          <p:cNvSpPr/>
          <p:nvPr/>
        </p:nvSpPr>
        <p:spPr>
          <a:xfrm>
            <a:off x="356682" y="5856188"/>
            <a:ext cx="11478330" cy="173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950" i="1" spc="-20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50" dirty="0"/>
          </a:p>
        </p:txBody>
      </p:sp>
      <p:pic>
        <p:nvPicPr>
          <p:cNvPr id="3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2026-09-16T16:33:55Z</dcterms:created>
  <dcterms:modified xsi:type="dcterms:W3CDTF">2026-09-16T16:33:55Z</dcterms:modified>
</cp:coreProperties>
</file>