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Esta aula integra bioética, legislação e humanização para fundamentar um atendimento ético e juridicamente seguro nas ISTs.
Fonte: original p.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Os quatro princípios bioéticos orientam toda decisão clínica no atendimento às ISTs, do consentimento à conduta terapêutica.
Fonte: original p. 2.
Visual: quatro pilares conectados, estilo institucional, sem símbolos religiosos ou políticos.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autonomia é um direito fundamental — o paciente precisa compreender plenamente o que está em jogo antes de consentir com qualquer conduta.
Fonte: original p. 3.
Visual: momento de explicação clínica com material informativo, sem assinatura de documento real visível.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atendimento a adolescentes exige avaliar a capacidade de discernimento e garantir privacidade e sigilo, mesmo nas situações em que o consentimento dos responsáveis não é exigido.
Fonte: original p. 3.
Visual: consulta de Enfermagem com adolescente, ambiente acolhedor, sem identificação do paciente.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sigilo profissional é a regra; as exceções — justa causa, dever legal e autorização expressa — devem ser aplicadas com critério, nunca de forma automática.
Fonte: original p. 4.
Visual: ambiente privativo de consulta, fluxo de decisão ética representado de forma simples.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notificação de parceiros exige equilíbrio ético entre o dever de proteção à saúde coletiva e o direito à privacidade individual do paciente.
Fonte: original p. 5.
Visual: esquema das três abordagens, sem retratar identificação de parceiros.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Omitir a notificação compulsória é crime previsto no Código Penal — a notificação é, ao mesmo tempo, dever legal e instrumento de vigilância em saúde pública.
Fonte: original p. 6.
Visual: fluxo de notificação para o SINAN em contexto de vigilância epidemiológica, sem dados reais.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garantia do nome social e o uso de linguagem não julgadora são compromissos éticos e institucionais, não gestos opcionais.
Fonte: original p. 7.
Visual: acolhimento inclusivo em serviço de saúde, sem identificação de paciente.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Humanizar é um dever ético, não apenas uma boa prática.
Fonte: original p. 8.
Visual: consulta acolhedora, sem dramatização.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atendimento ético às ISTs exige integrar bioética, legislação e humanização, garantindo direitos individuais sem abrir mão da responsabilidade com a saúde coletiva.
Fonte: original p. 9.
Visual: síntese visual dos quatro pilares convergindo para o cuidado ético.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2.png"/><Relationship Id="rId5" Type="http://schemas.openxmlformats.org/officeDocument/2006/relationships/image" Target="../media/image-3-3.svg"/><Relationship Id="rId6" Type="http://schemas.openxmlformats.org/officeDocument/2006/relationships/image" Target="../media/image-1-3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1.png"/><Relationship Id="rId6" Type="http://schemas.openxmlformats.org/officeDocument/2006/relationships/image" Target="../media/image-4-2.svg"/><Relationship Id="rId7" Type="http://schemas.openxmlformats.org/officeDocument/2006/relationships/image" Target="../media/image-4-7.png"/><Relationship Id="rId8" Type="http://schemas.openxmlformats.org/officeDocument/2006/relationships/image" Target="../media/image-4-8.svg"/><Relationship Id="rId9" Type="http://schemas.openxmlformats.org/officeDocument/2006/relationships/image" Target="../media/image-4-1.png"/><Relationship Id="rId10" Type="http://schemas.openxmlformats.org/officeDocument/2006/relationships/image" Target="../media/image-4-2.svg"/><Relationship Id="rId11" Type="http://schemas.openxmlformats.org/officeDocument/2006/relationships/image" Target="../media/image-4-11.png"/><Relationship Id="rId12" Type="http://schemas.openxmlformats.org/officeDocument/2006/relationships/image" Target="../media/image-4-12.svg"/><Relationship Id="rId13" Type="http://schemas.openxmlformats.org/officeDocument/2006/relationships/image" Target="../media/image-4-13.png"/><Relationship Id="rId14" Type="http://schemas.openxmlformats.org/officeDocument/2006/relationships/image" Target="../media/image-1-3.png"/><Relationship Id="rId15" Type="http://schemas.openxmlformats.org/officeDocument/2006/relationships/slideLayout" Target="../slideLayouts/slideLayout3.xml"/><Relationship Id="rId1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1-3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1.png"/><Relationship Id="rId4" Type="http://schemas.openxmlformats.org/officeDocument/2006/relationships/image" Target="../media/image-7-2.svg"/><Relationship Id="rId5" Type="http://schemas.openxmlformats.org/officeDocument/2006/relationships/image" Target="../media/image-7-1.png"/><Relationship Id="rId6" Type="http://schemas.openxmlformats.org/officeDocument/2006/relationships/image" Target="../media/image-7-2.svg"/><Relationship Id="rId7" Type="http://schemas.openxmlformats.org/officeDocument/2006/relationships/image" Target="../media/image-4-13.png"/><Relationship Id="rId8" Type="http://schemas.openxmlformats.org/officeDocument/2006/relationships/image" Target="../media/image-1-3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748308"/>
            <a:ext cx="1512850" cy="62001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212695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Aspectos Éticos e Legais no Atendimento às ISTs</a:t>
            </a:r>
            <a:endParaRPr lang="en-US" sz="3250" dirty="0"/>
          </a:p>
        </p:txBody>
      </p:sp>
      <p:sp>
        <p:nvSpPr>
          <p:cNvPr id="5" name="Text 1"/>
          <p:cNvSpPr/>
          <p:nvPr/>
        </p:nvSpPr>
        <p:spPr>
          <a:xfrm>
            <a:off x="661475" y="2709763"/>
            <a:ext cx="10868745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Ética, bioética e legislação como pilares do atendimento seguro e responsável</a:t>
            </a:r>
            <a:endParaRPr lang="en-US" sz="2600" dirty="0"/>
          </a:p>
        </p:txBody>
      </p:sp>
      <p:sp>
        <p:nvSpPr>
          <p:cNvPr id="6" name="Shape 2"/>
          <p:cNvSpPr/>
          <p:nvPr/>
        </p:nvSpPr>
        <p:spPr>
          <a:xfrm>
            <a:off x="661475" y="3825974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661475" y="4147046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IST-M1C4 — Curso 4 / Aula 4</a:t>
            </a:r>
            <a:endParaRPr lang="en-US" sz="1950" dirty="0"/>
          </a:p>
        </p:txBody>
      </p:sp>
      <p:sp>
        <p:nvSpPr>
          <p:cNvPr id="8" name="Shape 4"/>
          <p:cNvSpPr/>
          <p:nvPr/>
        </p:nvSpPr>
        <p:spPr>
          <a:xfrm>
            <a:off x="661475" y="4705152"/>
            <a:ext cx="3512653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2293781" y="479812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826769" y="5366544"/>
            <a:ext cx="3182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Ética e Bioética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339422" y="4705152"/>
            <a:ext cx="3512752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971728" y="479812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4504716" y="5366544"/>
            <a:ext cx="318216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Legislação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017468" y="4705152"/>
            <a:ext cx="3512653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649774" y="479812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8182762" y="5366544"/>
            <a:ext cx="3182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Humanização</a:t>
            </a:r>
            <a:endParaRPr lang="en-US" sz="16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7965" y="152995"/>
            <a:ext cx="678044" cy="25628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Princípios bioéticos aplicados às ISTs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quatro princípios bioéticos orientam toda decisão clínica no atendimento às ISTs, do consentimento à conduta terapêutica.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860352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032000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Autonomia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389684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Respeito à decisão informada do paciente.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8495" y="1860352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50139" y="2032000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Beneficência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50139" y="2389684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Agir sempre no melhor interesse do paciente.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2991247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3119" y="316289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Não-maleficência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3119" y="3520579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Evitar danos físicos, psicológicos e sociais.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8495" y="2991247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50139" y="316289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Justiça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50139" y="3520579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Acesso equitativo ao cuidado, sem discriminação.</a:t>
            </a:r>
            <a:endParaRPr lang="en-US" sz="13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97965" y="152995"/>
            <a:ext cx="678044" cy="25628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Autonomia e consentimento livre e esclarecido</a:t>
            </a:r>
            <a:endParaRPr lang="en-US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843782"/>
            <a:ext cx="3065783" cy="204331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22017" y="2028130"/>
            <a:ext cx="262089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Termo de Consentimento Livre e Esclarecido (TCLE)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922017" y="2644279"/>
            <a:ext cx="2620897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paciente deve compreender plenamente diagnóstico, tratamento e riscos antes de consentir.</a:t>
            </a:r>
            <a:endParaRPr lang="en-US" sz="1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2552" y="1843782"/>
            <a:ext cx="3065783" cy="204331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53094" y="2028130"/>
            <a:ext cx="262089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Autonomia como direito fundamental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4153094" y="2644279"/>
            <a:ext cx="262089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autonomia é direito fundamental no cuidado em saúde.</a:t>
            </a:r>
            <a:endParaRPr lang="en-US" sz="13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079" y="152995"/>
            <a:ext cx="678044" cy="25628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582501" y="6507361"/>
            <a:ext cx="3921622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Atendimento a adolescentes</a:t>
            </a:r>
            <a:endParaRPr lang="en-US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409700"/>
            <a:ext cx="3512653" cy="2016323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3781" y="1549499"/>
            <a:ext cx="248041" cy="24804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45819" y="2090142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Regulação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845819" y="2447826"/>
            <a:ext cx="314396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Regulado pelo ECA, CFM e COREN.</a:t>
            </a:r>
            <a:endParaRPr lang="en-US" sz="1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9422" y="1409700"/>
            <a:ext cx="3512752" cy="2016323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1728" y="1549499"/>
            <a:ext cx="248041" cy="2480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523766" y="2090142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Capacidade de discernimento</a:t>
            </a:r>
            <a:endParaRPr lang="en-US" sz="1600" dirty="0"/>
          </a:p>
        </p:txBody>
      </p:sp>
      <p:sp>
        <p:nvSpPr>
          <p:cNvPr id="10" name="Text 4"/>
          <p:cNvSpPr/>
          <p:nvPr/>
        </p:nvSpPr>
        <p:spPr>
          <a:xfrm>
            <a:off x="4523766" y="2447826"/>
            <a:ext cx="31440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Avalia-se a capacidade de discernimento do adolescente.</a:t>
            </a:r>
            <a:endParaRPr lang="en-US" sz="13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17468" y="1409700"/>
            <a:ext cx="3512653" cy="2016323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49774" y="1549499"/>
            <a:ext cx="248041" cy="248047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201812" y="2090142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Privacidade e sigilo</a:t>
            </a:r>
            <a:endParaRPr lang="en-US" sz="1600" dirty="0"/>
          </a:p>
        </p:txBody>
      </p:sp>
      <p:sp>
        <p:nvSpPr>
          <p:cNvPr id="14" name="Text 6"/>
          <p:cNvSpPr/>
          <p:nvPr/>
        </p:nvSpPr>
        <p:spPr>
          <a:xfrm>
            <a:off x="8201812" y="2447826"/>
            <a:ext cx="314396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Privacidade e sigilo devem ser garantidos mesmo sem consentimento dos responsáveis em situações específicas.</a:t>
            </a:r>
            <a:endParaRPr lang="en-US" sz="1300" dirty="0"/>
          </a:p>
        </p:txBody>
      </p:sp>
      <p:sp>
        <p:nvSpPr>
          <p:cNvPr id="15" name="Shape 7"/>
          <p:cNvSpPr/>
          <p:nvPr/>
        </p:nvSpPr>
        <p:spPr>
          <a:xfrm>
            <a:off x="661475" y="3612059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6769" y="3851771"/>
            <a:ext cx="206667" cy="165298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1198731" y="3818632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com a professora os critérios de avaliação da capacidade de discernimento citados na fonte, e se há norma específica adicional a referenciar.</a:t>
            </a:r>
            <a:endParaRPr lang="en-US" sz="13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97965" y="152995"/>
            <a:ext cx="678044" cy="25628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Sigilo profissional e confidencialidade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475" y="1187351"/>
            <a:ext cx="1147833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sigilo profissional é a regra; as exceções devem ser aplicadas com critério, nunca de forma automática.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61475" y="1496913"/>
            <a:ext cx="3552339" cy="737890"/>
          </a:xfrm>
          <a:prstGeom prst="roundRect">
            <a:avLst>
              <a:gd name="adj" fmla="val 7531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0080" y="1635522"/>
            <a:ext cx="3275129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Justa causa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00080" y="1905695"/>
            <a:ext cx="3275129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Risco grave a terceiros.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319579" y="1496913"/>
            <a:ext cx="3552438" cy="737890"/>
          </a:xfrm>
          <a:prstGeom prst="roundRect">
            <a:avLst>
              <a:gd name="adj" fmla="val 7531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58184" y="1635522"/>
            <a:ext cx="327522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Dever legal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458184" y="1905695"/>
            <a:ext cx="327522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Obrigação prevista em lei.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977782" y="1496913"/>
            <a:ext cx="3552438" cy="737890"/>
          </a:xfrm>
          <a:prstGeom prst="roundRect">
            <a:avLst>
              <a:gd name="adj" fmla="val 7531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16387" y="1635522"/>
            <a:ext cx="327522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Autorização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16387" y="1905695"/>
            <a:ext cx="327522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Consentimento expresso do paciente.</a:t>
            </a:r>
            <a:endParaRPr lang="en-US" sz="10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0378" y="2663428"/>
            <a:ext cx="8210841" cy="336629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552370" y="3115331"/>
            <a:ext cx="1956333" cy="24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Decisão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552370" y="3429439"/>
            <a:ext cx="3956140" cy="176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1200" spc="-29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Aplicar critério, nunca automática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552370" y="4089174"/>
            <a:ext cx="1956333" cy="24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Avaliar Exceção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5552370" y="4403282"/>
            <a:ext cx="3956140" cy="176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1200" spc="-29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Justa causa, dever legal ou autorização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5552370" y="5071713"/>
            <a:ext cx="1956333" cy="244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Regra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5552370" y="5385821"/>
            <a:ext cx="3956140" cy="176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1200" spc="-29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Sigilo garantido</a:t>
            </a:r>
            <a:endParaRPr lang="en-US" sz="1200" dirty="0"/>
          </a:p>
        </p:txBody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7965" y="152995"/>
            <a:ext cx="678044" cy="256282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4136525" y="6507361"/>
            <a:ext cx="3918646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Notificação de parceiros sexuais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Exige equilíbrio entre proteção à saúde coletiva e privacidade individual.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860352"/>
            <a:ext cx="3622882" cy="6614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6769" y="2687141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Abordagem voluntária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26769" y="3044825"/>
            <a:ext cx="329229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Paciente notifica parceiros com apoio da equipe.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357" y="1860352"/>
            <a:ext cx="3622882" cy="6614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49651" y="2687141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Abordagem assistida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449651" y="3044825"/>
            <a:ext cx="329229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Profissional notifica com consentimento do paciente.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239" y="1860352"/>
            <a:ext cx="3622882" cy="66149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72533" y="2687141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Abordagem compulsória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072533" y="3044825"/>
            <a:ext cx="329229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Notificação legal em casos de risco grave.</a:t>
            </a:r>
            <a:endParaRPr lang="en-US" sz="13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7965" y="152995"/>
            <a:ext cx="678044" cy="25628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Notificação compulsória e responsabilidade legal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92349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ISTs de notificação obrigatória</a:t>
            </a:r>
            <a:endParaRPr lang="en-US" sz="16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936849"/>
            <a:ext cx="5796214" cy="105707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2017" y="2121198"/>
            <a:ext cx="535132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Sífilis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22017" y="2544961"/>
            <a:ext cx="535132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Congênita, adquirida e em gestantes.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159224"/>
            <a:ext cx="5796214" cy="105707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22017" y="3343573"/>
            <a:ext cx="535132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HIV/Aids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922017" y="3767336"/>
            <a:ext cx="535132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Incluindo exposição vertical.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381599"/>
            <a:ext cx="5796214" cy="105707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22017" y="4565948"/>
            <a:ext cx="535132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Hepatites virais B e C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922017" y="4989711"/>
            <a:ext cx="535132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 registrados no SINAN com sigilo epidemiológico garantido.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6867452" y="1513086"/>
            <a:ext cx="4669018" cy="1296293"/>
          </a:xfrm>
          <a:prstGeom prst="roundRect">
            <a:avLst>
              <a:gd name="adj" fmla="val 535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7039097" y="1684734"/>
            <a:ext cx="432573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Art. 269 do Código Penal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7039097" y="2108498"/>
            <a:ext cx="432573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Responsabiliza o profissional que omite notificação obrigatória.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867452" y="2995414"/>
            <a:ext cx="4669018" cy="1174055"/>
          </a:xfrm>
          <a:prstGeom prst="roundRect">
            <a:avLst>
              <a:gd name="adj" fmla="val 5917"/>
            </a:avLst>
          </a:prstGeom>
          <a:solidFill>
            <a:srgbClr val="FCF2B5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2747" y="3247827"/>
            <a:ext cx="206667" cy="16529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404709" y="3185517"/>
            <a:ext cx="396646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se a lista de agravos de notificação obrigatória citada na fonte permanece completa e vigente antes da gravação.</a:t>
            </a:r>
            <a:endParaRPr lang="en-US" sz="130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97965" y="152995"/>
            <a:ext cx="678044" cy="256282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Vulnerabilidade e não discriminação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1843782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98830" y="1900634"/>
            <a:ext cx="575950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Populações vulneráveis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198830" y="2258318"/>
            <a:ext cx="575950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Atenção especial a populações com maior exposição ao estigma e barreiras de acesso.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61475" y="311824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98830" y="3175099"/>
            <a:ext cx="575950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Linguagem não julgadora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98830" y="3532783"/>
            <a:ext cx="575950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 de linguagem que não reproduza preconceito ou julgamento.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412809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98830" y="4184948"/>
            <a:ext cx="575950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Nome social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198830" y="4542631"/>
            <a:ext cx="575950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Garantia do uso do nome social para pacientes transgênero em todos os serviços do SUS.</a:t>
            </a:r>
            <a:endParaRPr lang="en-US" sz="13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079" y="152995"/>
            <a:ext cx="678044" cy="25628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582501" y="6507361"/>
            <a:ext cx="3921622" cy="138906"/>
          </a:xfrm>
          <a:prstGeom prst="rect">
            <a:avLst/>
          </a:prstGeom>
          <a:noFill/>
          <a:ln/>
        </p:spPr>
        <p:txBody>
          <a:bodyPr wrap="none" lIns="52098" tIns="0" rIns="8683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Humanização do cuidado nas ISTs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513086"/>
            <a:ext cx="5232666" cy="1296293"/>
          </a:xfrm>
          <a:prstGeom prst="roundRect">
            <a:avLst>
              <a:gd name="adj" fmla="val 5359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19" y="1684734"/>
            <a:ext cx="48893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Acolhimento como princípio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3119" y="2108498"/>
            <a:ext cx="488937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Escuta qualificada, vínculo terapêutico, respeito integral à pessoa.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303904" y="1513086"/>
            <a:ext cx="5232666" cy="1296293"/>
          </a:xfrm>
          <a:prstGeom prst="roundRect">
            <a:avLst>
              <a:gd name="adj" fmla="val 535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75548" y="1684734"/>
            <a:ext cx="48893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Combate ao estigma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75548" y="2108498"/>
            <a:ext cx="488937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Papel ativo dos profissionais na desconstrução do preconceito associado às ISTs.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61475" y="3694113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Humanizar é um dever ético, não apenas uma boa prática.</a:t>
            </a:r>
            <a:endParaRPr lang="en-US" sz="195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97965" y="152995"/>
            <a:ext cx="678044" cy="25628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Síntese: ética e lei no atendimento às ISTs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1368326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661475" y="1627386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33119" y="1799034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Autonomia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33119" y="2156718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Consentimento informado.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178495" y="1627386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50139" y="1799034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Sigilo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350139" y="2156718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Confidencialidade das informações clínicas.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61475" y="2758281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33119" y="2929930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Notificação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33119" y="3287613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Obrigatoriedade legal para a saúde pública.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178495" y="2758281"/>
            <a:ext cx="5351725" cy="965597"/>
          </a:xfrm>
          <a:prstGeom prst="roundRect">
            <a:avLst>
              <a:gd name="adj" fmla="val 7194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350139" y="2929930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Humanização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350139" y="3287613"/>
            <a:ext cx="50084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 sem estigma nem discriminação.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61475" y="3951188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18" name="Text 15"/>
          <p:cNvSpPr/>
          <p:nvPr/>
        </p:nvSpPr>
        <p:spPr>
          <a:xfrm>
            <a:off x="661475" y="4272260"/>
            <a:ext cx="10868745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i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atendimento ético às ISTs exige integrar bioética, legislação e humanização, garantindo direitos individuais sem abrir mão da responsabilidade com a saúde coletiva.</a:t>
            </a:r>
            <a:endParaRPr lang="en-US" sz="195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7965" y="152995"/>
            <a:ext cx="678044" cy="25628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2026-09-16T16:37:50Z</dcterms:created>
  <dcterms:modified xsi:type="dcterms:W3CDTF">2026-09-16T16:37:50Z</dcterms:modified>
</cp:coreProperties>
</file>