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Nota de proveniência (obrigatória em qualquer publicação/edição): o arquivo original desta aula (Módulo 2 - Aula 4_Tecnologias de suporte à decisão clínica.pptx) contém, na prática, o mesmo conteúdo já usado no roteiro de Curso 2/Módulo 2 (IST-M2C2-01) — não o assunto "tecnologias de suporte à decisão clínica" que o nome do arquivo e o título do caderno de Curso 4/Módulo 2 anunciam. Essa divergência está registrada em LOG_DIVERGENCIA_PU80_C4M2_ROTEIRO_GAMMA_REAPROVEITAMENTO_2026-09-16.md. Por decisão de Debora Alavarce (16/09/2026), o roteiro abaixo é produzido mesmo assim, replicando o conteúdo do IST-M2C2-01 sob a identidade de Curso 4/Módulo 2, para que todos os PPTs do curso sigam a mesma identidade visual no Gamma — sem que isso resolva ou substitua a pendência de fonte correta para "Tecnologias de suporte à decisão clínica", que permanece em aberto.
Narração: Um resultado reagente ou não reagente não encerra o raciocínio. É preciso saber o que o teste detecta, quando detecta e em qual população foi aplicado.
Fonte: original pp. 1–2 + storyboard cena 1 (reaproveitado de IST-M2C2-01 — ver nota de proveniência acima).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Esses conceitos descrevem o desempenho do teste, mas não respondem sozinhos o que um resultado significa para aquela pessoa.
Fonte: original p.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mesmo teste pode ter valores preditivos diferentes em populações diferentes. Por isso, o contexto epidemiológico faz parte da interpretação.
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janela depende do agente, do marcador e da tecnologia. Um resultado precoce não reagente não deve ser interpretado fora do tempo e das circunstâncias da exposição.
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interpretação combina o marcador específico, a titulação, o tratamento anterior, novas exposições e o seguimento.
Fonte: original pp. 6–7 + storyboard seção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Um teste treponêmico reagente precisa ser lido junto da história e de outro princípio de teste. A persistência do marcador exige evitar conclusões automáticas.
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titulação apoia avaliação de atividade e resposta, mas sua interpretação depende do momento clínico, do tratamento anterior e do protocolo vigente.
Fonte: original p.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No efeito prozona, o excesso de anticorpos pode impedir a formação visível esperada. A discordância exige investigação, não descarte automático da hipótese clínica.
Fonte: original p. 9 + storyboard seção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tecnologia molecular detecta material genético. A escolha da amostra acompanha práticas, sítios expostos, indicação clínica e disponibilidade.
Fonte: original p. 10 + storyboard seção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Processo de Enfermagem transforma dados laboratoriais em orientação, retestagem, confirmação e acompanhamento. Interpretar é correlacionar, explicar limites e definir próximos passos.
Fonte: original pp. 11–12 + storyboard cena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2-6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2.png"/><Relationship Id="rId5" Type="http://schemas.openxmlformats.org/officeDocument/2006/relationships/image" Target="../media/image-5-3.svg"/><Relationship Id="rId6" Type="http://schemas.openxmlformats.org/officeDocument/2006/relationships/image" Target="../media/image-5-2.png"/><Relationship Id="rId7" Type="http://schemas.openxmlformats.org/officeDocument/2006/relationships/image" Target="../media/image-5-3.sv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2.png"/><Relationship Id="rId7" Type="http://schemas.openxmlformats.org/officeDocument/2006/relationships/image" Target="../media/image-8-3.sv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6.png"/><Relationship Id="rId7" Type="http://schemas.openxmlformats.org/officeDocument/2006/relationships/image" Target="../media/image-9-7.svg"/><Relationship Id="rId8" Type="http://schemas.openxmlformats.org/officeDocument/2006/relationships/image" Target="../media/image-9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2-6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61475" y="1632942"/>
            <a:ext cx="2447268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760691" y="1682552"/>
            <a:ext cx="285842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CURSO 4 · MÓDULO 2 · IST-M2C4-01</a:t>
            </a:r>
            <a:endParaRPr lang="en-US" sz="1000" dirty="0"/>
          </a:p>
        </p:txBody>
      </p:sp>
      <p:sp>
        <p:nvSpPr>
          <p:cNvPr id="6" name="Text 2"/>
          <p:cNvSpPr/>
          <p:nvPr/>
        </p:nvSpPr>
        <p:spPr>
          <a:xfrm>
            <a:off x="661475" y="195044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Além da execução técnica</a:t>
            </a:r>
            <a:endParaRPr lang="en-US" sz="3250" dirty="0"/>
          </a:p>
        </p:txBody>
      </p:sp>
      <p:sp>
        <p:nvSpPr>
          <p:cNvPr id="7" name="Text 3"/>
          <p:cNvSpPr/>
          <p:nvPr/>
        </p:nvSpPr>
        <p:spPr>
          <a:xfrm>
            <a:off x="661475" y="253325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Riscos na interpretação de resultados</a:t>
            </a:r>
            <a:endParaRPr lang="en-US" sz="2600" dirty="0"/>
          </a:p>
        </p:txBody>
      </p:sp>
      <p:sp>
        <p:nvSpPr>
          <p:cNvPr id="8" name="Shape 4"/>
          <p:cNvSpPr/>
          <p:nvPr/>
        </p:nvSpPr>
        <p:spPr>
          <a:xfrm>
            <a:off x="661475" y="3236020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9" name="Text 5"/>
          <p:cNvSpPr/>
          <p:nvPr/>
        </p:nvSpPr>
        <p:spPr>
          <a:xfrm>
            <a:off x="661475" y="3557091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Interpretar testes exige correlacionar tecnologia, tempo, prevalência e clínica</a:t>
            </a:r>
            <a:endParaRPr lang="en-US" sz="1950" dirty="0"/>
          </a:p>
        </p:txBody>
      </p:sp>
      <p:sp>
        <p:nvSpPr>
          <p:cNvPr id="10" name="Shape 6"/>
          <p:cNvSpPr/>
          <p:nvPr/>
        </p:nvSpPr>
        <p:spPr>
          <a:xfrm>
            <a:off x="661475" y="4115197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354909"/>
            <a:ext cx="206667" cy="1652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98731" y="432177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Conteúdo reaproveitado de IST-M2C2-01 por decisão registrada em 16/09/2026. Fonte correta de Tecnologias de suporte à decisão clínica permanece pendente.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84088" y="640854"/>
            <a:ext cx="1565831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83304" y="690463"/>
            <a:ext cx="1976983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2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Sensibilidade e especificidade</a:t>
            </a:r>
            <a:endParaRPr lang="en-US" sz="3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645767"/>
            <a:ext cx="2984525" cy="15863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22017" y="2830116"/>
            <a:ext cx="253963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Sensibilidade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922017" y="3253879"/>
            <a:ext cx="253963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Reconhecer quem tem a condição e reduzir falsos-negativos.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1294" y="2645767"/>
            <a:ext cx="2984525" cy="158630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71836" y="2830116"/>
            <a:ext cx="253963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Especificidade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4071836" y="3253879"/>
            <a:ext cx="253963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Reconhecer quem não tem a condição e reduzir falsos-positivos.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5581" y="2645767"/>
            <a:ext cx="2976984" cy="165387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84088" y="640854"/>
            <a:ext cx="1566923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83304" y="690463"/>
            <a:ext cx="197807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VPP, VPN e prevalência</a:t>
            </a:r>
            <a:endParaRPr lang="en-US" sz="3250" dirty="0"/>
          </a:p>
        </p:txBody>
      </p:sp>
      <p:sp>
        <p:nvSpPr>
          <p:cNvPr id="6" name="Shape 3"/>
          <p:cNvSpPr/>
          <p:nvPr/>
        </p:nvSpPr>
        <p:spPr>
          <a:xfrm>
            <a:off x="661475" y="2645767"/>
            <a:ext cx="2815460" cy="1560909"/>
          </a:xfrm>
          <a:prstGeom prst="roundRect">
            <a:avLst>
              <a:gd name="adj" fmla="val 445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3119" y="2817416"/>
            <a:ext cx="247217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VPP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241179"/>
            <a:ext cx="247217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Chance de um resultado positivo corresponder à condição.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642229" y="2645767"/>
            <a:ext cx="2815460" cy="1560909"/>
          </a:xfrm>
          <a:prstGeom prst="roundRect">
            <a:avLst>
              <a:gd name="adj" fmla="val 445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813873" y="2817416"/>
            <a:ext cx="247217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813873" y="3241179"/>
            <a:ext cx="247217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Chance de um resultado negativo corresponder à ausência da condição.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61475" y="4371975"/>
            <a:ext cx="5796214" cy="1296293"/>
          </a:xfrm>
          <a:prstGeom prst="roundRect">
            <a:avLst>
              <a:gd name="adj" fmla="val 535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3119" y="4543623"/>
            <a:ext cx="54529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Prevalência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33119" y="4967387"/>
            <a:ext cx="545292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Ambos, VPP e VPN, variam com a prevalência da condição na população.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452" y="2645767"/>
            <a:ext cx="2976984" cy="165387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59395"/>
            <a:ext cx="1197342" cy="49063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66923" y="559395"/>
            <a:ext cx="1177201" cy="188516"/>
          </a:xfrm>
          <a:prstGeom prst="roundRect">
            <a:avLst>
              <a:gd name="adj" fmla="val 22109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41335" y="596602"/>
            <a:ext cx="1637961" cy="11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spc="-20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4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1294110"/>
            <a:ext cx="10868745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spc="-7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Janela: o marcador ainda não apareceu</a:t>
            </a:r>
            <a:endParaRPr lang="en-US" sz="24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043" y="1821259"/>
            <a:ext cx="8151509" cy="3685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713555" y="4711544"/>
            <a:ext cx="1924478" cy="22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de retestagem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2713555" y="5003488"/>
            <a:ext cx="2771875" cy="159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1000"/>
              </a:lnSpc>
              <a:buNone/>
            </a:pPr>
            <a:r>
              <a:rPr lang="en-US" sz="11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Avaliar necessidade conforme protocolo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2713555" y="3830664"/>
            <a:ext cx="1818285" cy="227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Detecção possível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2713555" y="4122607"/>
            <a:ext cx="2771875" cy="159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1000"/>
              </a:lnSpc>
              <a:buNone/>
            </a:pPr>
            <a:r>
              <a:rPr lang="en-US" sz="11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Marcador pode ser detectado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2713555" y="2949784"/>
            <a:ext cx="1818285" cy="227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Período de janela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2713555" y="3241727"/>
            <a:ext cx="2771875" cy="159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1000"/>
              </a:lnSpc>
              <a:buNone/>
            </a:pPr>
            <a:r>
              <a:rPr lang="en-US" sz="11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Janela para surgimento do marcador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2713555" y="2068904"/>
            <a:ext cx="1818285" cy="227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spc="-4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Exposição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2713555" y="2360847"/>
            <a:ext cx="2771875" cy="159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1000"/>
              </a:lnSpc>
              <a:buNone/>
            </a:pPr>
            <a:r>
              <a:rPr lang="en-US" sz="11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Momento da possível exposição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61475" y="5611316"/>
            <a:ext cx="10868745" cy="412155"/>
          </a:xfrm>
          <a:prstGeom prst="roundRect">
            <a:avLst>
              <a:gd name="adj" fmla="val 12640"/>
            </a:avLst>
          </a:prstGeom>
          <a:solidFill>
            <a:srgbClr val="FCF2B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95" y="5747345"/>
            <a:ext cx="154976" cy="12402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064491" y="5735241"/>
            <a:ext cx="10951293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17000"/>
              </a:lnSpc>
              <a:buNone/>
            </a:pPr>
            <a:r>
              <a:rPr lang="en-US" sz="950" spc="-20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qualquer prazo de retestagem no protocolo vigente; não mostrar "30 dias" como regra universal.</a:t>
            </a:r>
            <a:endParaRPr lang="en-US" sz="950" dirty="0"/>
          </a:p>
        </p:txBody>
      </p:sp>
      <p:sp>
        <p:nvSpPr>
          <p:cNvPr id="18" name="Text 13"/>
          <p:cNvSpPr/>
          <p:nvPr/>
        </p:nvSpPr>
        <p:spPr>
          <a:xfrm>
            <a:off x="4132556" y="6507361"/>
            <a:ext cx="3926583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05532"/>
            <a:ext cx="1391607" cy="57030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77242" y="605532"/>
            <a:ext cx="1407680" cy="226219"/>
          </a:xfrm>
          <a:prstGeom prst="roundRect">
            <a:avLst>
              <a:gd name="adj" fmla="val 22109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66536" y="650180"/>
            <a:ext cx="1838676" cy="136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00" spc="-23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5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61475" y="1527473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Sífilis: combine princípios diferentes</a:t>
            </a:r>
            <a:endParaRPr lang="en-US" sz="2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44241"/>
            <a:ext cx="5814371" cy="9283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5547" y="2512120"/>
            <a:ext cx="5402425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Teste treponêmico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905547" y="2878534"/>
            <a:ext cx="540242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anticorpo específico para </a:t>
            </a:r>
            <a:pPr algn="l" indent="0" marL="0">
              <a:lnSpc>
                <a:spcPct val="127000"/>
              </a:lnSpc>
              <a:buNone/>
            </a:pPr>
            <a:r>
              <a:rPr lang="en-US" sz="1150" i="1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Treponema pallidum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406577"/>
            <a:ext cx="5814371" cy="9283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5547" y="3574455"/>
            <a:ext cx="5402425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Teste não treponêmico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905547" y="3940870"/>
            <a:ext cx="540242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 titulação e resposta ao tratamento.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468912"/>
            <a:ext cx="5814371" cy="92839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05547" y="4636790"/>
            <a:ext cx="5402425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História clínica e terapêutica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905547" y="5003205"/>
            <a:ext cx="540242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anterior, novas exposições e seguimento compõem a interpretação.</a:t>
            </a:r>
            <a:endParaRPr lang="en-US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5327" y="2344241"/>
            <a:ext cx="2679335" cy="148848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61475" y="5698728"/>
            <a:ext cx="10868745" cy="555129"/>
          </a:xfrm>
          <a:prstGeom prst="roundRect">
            <a:avLst>
              <a:gd name="adj" fmla="val 11262"/>
            </a:avLst>
          </a:prstGeom>
          <a:solidFill>
            <a:srgbClr val="FCF2B5"/>
          </a:solidFill>
          <a:ln/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299" y="5892006"/>
            <a:ext cx="186031" cy="14882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145154" y="5869880"/>
            <a:ext cx="10845826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fluxo oficial e nomenclatura antes da gravação.</a:t>
            </a:r>
            <a:endParaRPr lang="en-US" sz="1150" dirty="0"/>
          </a:p>
        </p:txBody>
      </p:sp>
      <p:sp>
        <p:nvSpPr>
          <p:cNvPr id="19" name="Text 11"/>
          <p:cNvSpPr/>
          <p:nvPr/>
        </p:nvSpPr>
        <p:spPr>
          <a:xfrm>
            <a:off x="4144462" y="6507361"/>
            <a:ext cx="3902771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84088" y="640854"/>
            <a:ext cx="1567220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83304" y="690463"/>
            <a:ext cx="197837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6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Treponêmico: memória de contato</a:t>
            </a:r>
            <a:endParaRPr lang="en-US" sz="3250" dirty="0"/>
          </a:p>
        </p:txBody>
      </p:sp>
      <p:sp>
        <p:nvSpPr>
          <p:cNvPr id="6" name="Shape 3"/>
          <p:cNvSpPr/>
          <p:nvPr/>
        </p:nvSpPr>
        <p:spPr>
          <a:xfrm>
            <a:off x="661475" y="245973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198830" y="2516584"/>
            <a:ext cx="29477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Detecta anticorpos específicos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98830" y="3132733"/>
            <a:ext cx="294771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Marcador direcionado ao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Treponema pallidum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53213" y="245973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90568" y="2516584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Pode permanecer reagente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90568" y="2874268"/>
            <a:ext cx="294781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persistência do marcador não define atividade nem reinfecção por si só.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5050" y="245973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82406" y="2516584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 isolado é insuficiente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582406" y="3132733"/>
            <a:ext cx="294781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Precisa ser lido junto da história clínica e de outro princípio de teste. A persistência do marcador exige evitar conclusões automáticas.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89161"/>
            <a:ext cx="1328506" cy="54441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73769" y="589161"/>
            <a:ext cx="1326025" cy="213717"/>
          </a:xfrm>
          <a:prstGeom prst="roundRect">
            <a:avLst>
              <a:gd name="adj" fmla="val 22102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58103" y="631329"/>
            <a:ext cx="1766943" cy="129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spc="-22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7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61475" y="1447105"/>
            <a:ext cx="10868745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treponêmico: titulação e seguimento</a:t>
            </a:r>
            <a:endParaRPr lang="en-US" sz="2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199878"/>
            <a:ext cx="5262927" cy="8661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7213" y="2359422"/>
            <a:ext cx="486764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VDRL / RPR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97213" y="2698452"/>
            <a:ext cx="4867649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 expresso em títulos, permitindo comparação ao longo do tempo.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85517"/>
            <a:ext cx="5262927" cy="8661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7213" y="3345061"/>
            <a:ext cx="486764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Série de títulos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897213" y="3684091"/>
            <a:ext cx="4867649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Apoia avaliação de atividade e resposta sem afirmar desfecho automático.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171156"/>
            <a:ext cx="5262927" cy="107424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7213" y="4330700"/>
            <a:ext cx="486764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Interpretação contextualizada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897213" y="4669730"/>
            <a:ext cx="4867649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Depende do momento clínico, do tratamento anterior e do protocolo vigente.</a:t>
            </a:r>
            <a:endParaRPr lang="en-US" sz="11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3643" y="2199878"/>
            <a:ext cx="2530412" cy="1405830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61475" y="5514082"/>
            <a:ext cx="10868745" cy="505222"/>
          </a:xfrm>
          <a:prstGeom prst="roundRect">
            <a:avLst>
              <a:gd name="adj" fmla="val 11687"/>
            </a:avLst>
          </a:prstGeom>
          <a:solidFill>
            <a:srgbClr val="FCF2B5"/>
          </a:solidFill>
          <a:ln/>
        </p:spPr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965" y="5685433"/>
            <a:ext cx="175712" cy="140494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1118167" y="5668665"/>
            <a:ext cx="10881147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critérios temporais e de variação de títulos.</a:t>
            </a:r>
            <a:endParaRPr lang="en-US" sz="1100" dirty="0"/>
          </a:p>
        </p:txBody>
      </p:sp>
      <p:sp>
        <p:nvSpPr>
          <p:cNvPr id="19" name="Text 11"/>
          <p:cNvSpPr/>
          <p:nvPr/>
        </p:nvSpPr>
        <p:spPr>
          <a:xfrm>
            <a:off x="4140493" y="6507361"/>
            <a:ext cx="3910708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05532"/>
            <a:ext cx="1391607" cy="57030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77242" y="605532"/>
            <a:ext cx="1410657" cy="226219"/>
          </a:xfrm>
          <a:prstGeom prst="roundRect">
            <a:avLst>
              <a:gd name="adj" fmla="val 22109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66536" y="650180"/>
            <a:ext cx="1841652" cy="136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00" spc="-23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8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61475" y="1527473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Quando clínica e VDRL discordam</a:t>
            </a:r>
            <a:endParaRPr lang="en-US" sz="2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44241"/>
            <a:ext cx="5252807" cy="11546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5547" y="2512120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Situação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905547" y="2878534"/>
            <a:ext cx="4840861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Clínica sugestiva + VDRL não reagente → considerar efeito prozona e discutir diluição da amostra conforme fluxo.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632795"/>
            <a:ext cx="5252807" cy="92839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5547" y="3800673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Efeito prozona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905547" y="4167088"/>
            <a:ext cx="484086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Excesso de anticorpos pode impedir a formação visível esperada.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695130"/>
            <a:ext cx="5252807" cy="115460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05547" y="4863009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Conduta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905547" y="5229423"/>
            <a:ext cx="4840861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discordância exige investigação, não descarte automático da hipótese clínica.</a:t>
            </a:r>
            <a:endParaRPr lang="en-US" sz="11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3763" y="2344241"/>
            <a:ext cx="2679335" cy="148848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144462" y="6507361"/>
            <a:ext cx="3902771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89161"/>
            <a:ext cx="1328506" cy="54441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73769" y="589161"/>
            <a:ext cx="1332078" cy="213717"/>
          </a:xfrm>
          <a:prstGeom prst="roundRect">
            <a:avLst>
              <a:gd name="adj" fmla="val 22102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58103" y="631329"/>
            <a:ext cx="1772995" cy="1293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50" spc="-22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9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61475" y="1447105"/>
            <a:ext cx="10868745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NAAT/PCR: detectar material genético</a:t>
            </a:r>
            <a:endParaRPr lang="en-US" sz="2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199878"/>
            <a:ext cx="5823499" cy="8661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7213" y="2359422"/>
            <a:ext cx="5428221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Princípio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97213" y="2698452"/>
            <a:ext cx="5428221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Amplificação de DNA/RNA — detecta material genético do agente.</a:t>
            </a:r>
            <a:endParaRPr lang="en-US" sz="1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85517"/>
            <a:ext cx="5823499" cy="8661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7213" y="3345061"/>
            <a:ext cx="5428221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Sítios e amostras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897213" y="3684091"/>
            <a:ext cx="5428221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exposição e indicação; possibilidade de investigação multissítio.</a:t>
            </a:r>
            <a:endParaRPr lang="en-US" sz="11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171156"/>
            <a:ext cx="5823499" cy="107424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7213" y="4330700"/>
            <a:ext cx="5428221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clínica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897213" y="4669730"/>
            <a:ext cx="5428221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escolha da amostra acompanha práticas, sítios expostos, indicação clínica e disponibilidade.</a:t>
            </a:r>
            <a:endParaRPr lang="en-US" sz="11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6929" y="2199878"/>
            <a:ext cx="3996828" cy="182919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247280" y="3522424"/>
            <a:ext cx="750348" cy="28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00" b="1" spc="-2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clínica</a:t>
            </a: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9301637" y="3522424"/>
            <a:ext cx="750348" cy="28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00" b="1" spc="-2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Sinal detectável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8361132" y="3594698"/>
            <a:ext cx="750347" cy="14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00" b="1" spc="-2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Amplificação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7400070" y="3594698"/>
            <a:ext cx="750348" cy="144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00" b="1" spc="-2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Amostra</a:t>
            </a:r>
            <a:endParaRPr lang="en-US" sz="900" dirty="0"/>
          </a:p>
        </p:txBody>
      </p:sp>
      <p:sp>
        <p:nvSpPr>
          <p:cNvPr id="20" name="Shape 13"/>
          <p:cNvSpPr/>
          <p:nvPr/>
        </p:nvSpPr>
        <p:spPr>
          <a:xfrm>
            <a:off x="661475" y="5514082"/>
            <a:ext cx="10868745" cy="505222"/>
          </a:xfrm>
          <a:prstGeom prst="roundRect">
            <a:avLst>
              <a:gd name="adj" fmla="val 11687"/>
            </a:avLst>
          </a:prstGeom>
          <a:solidFill>
            <a:srgbClr val="FCF2B5"/>
          </a:solidFill>
          <a:ln/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965" y="5685433"/>
            <a:ext cx="175712" cy="140494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118167" y="5668665"/>
            <a:ext cx="10881147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indicações, amostras e uso da expressão "padrão-ouro".</a:t>
            </a:r>
            <a:endParaRPr lang="en-US" sz="1100" dirty="0"/>
          </a:p>
        </p:txBody>
      </p:sp>
      <p:sp>
        <p:nvSpPr>
          <p:cNvPr id="23" name="Text 15"/>
          <p:cNvSpPr/>
          <p:nvPr/>
        </p:nvSpPr>
        <p:spPr>
          <a:xfrm>
            <a:off x="4140493" y="6507361"/>
            <a:ext cx="3910708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84088" y="640854"/>
            <a:ext cx="1619110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2BA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683304" y="690463"/>
            <a:ext cx="203026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0072B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IST-M2C4-01 · SLIDE 10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 vira cuidado quando é contextualizado</a:t>
            </a:r>
            <a:endParaRPr lang="en-US" sz="3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459732"/>
            <a:ext cx="2976984" cy="1653877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61475" y="4299645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539357"/>
            <a:ext cx="206667" cy="1652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8731" y="4506218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conferir rótulos NANDA-I, NOC e NIC na edição licenciada vigente.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2026-09-16T16:38:01Z</dcterms:created>
  <dcterms:modified xsi:type="dcterms:W3CDTF">2026-09-16T16:38:01Z</dcterms:modified>
</cp:coreProperties>
</file>