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gestão de casos não é uma função administrativa: é uma competência clínica essencial do enfermeiro moderno.
Fonte: original p.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Esses quatro momentos organizam a atuação do enfermeiro como gestor do cuidado na Rede de Atenção à Saúde.
Fonte: original p.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Essas condições clínicas frequentemente se somam a vulnerabilidades psicossociais que exigem do enfermeiro muito mais do que competência técnica — exigem advocacy ativa pelos direitos da paciente.
Fonte: original p.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PTS se diferencia do plano de cuidados tradicional por ser dinâmico e pactuado — o usuário participa ativamente da definição de metas.
Fonte: original p.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reavaliação contínua é o que garante que o cuidado permaneça resolutivo ao longo do tempo.
Fonte: original p.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Fragmentação significa paciente sem referência, sem acompanhamento, sem resolução. Poliarquia significa responsabilidade compartilhada, comunicação bidirecional e cuidado contínuo.
Fonte: original p.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maioria das falhas na rede ocorre na contrarreferência — o especialista trata, mas não comunica, e a APS perde o vínculo longitudinal com a paciente. O enfermeiro deve ativamente solicitar e sistematizar esse retorno.
Fonte: original p.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transmissão vertical é evitável — e o monitoramento de parceiros é parte inegociável do protocolo.
Fonte: original p. 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Violação de sigilo é infração ética grave, sujeita a processo no Coren e responsabilidade civil e criminal.
Fonte: original p. 7
 ATENÇÃO PARA VALIDAÇÃO: confirmar se a Resolução Cofen nº 564/2017 permanece a referência vigente sobre sigilo profissional a citar na narração.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enfermeiro que domina a gestão do cuidado não apenas trata doenças — ele reconstrói vínculos, fecha lacunas assistenciais e salva vidas que o sistema sozinho deixaria para trás.
Fonte: original p. 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3.png"/><Relationship Id="rId6" Type="http://schemas.openxmlformats.org/officeDocument/2006/relationships/image" Target="../media/image-3-4.svg"/><Relationship Id="rId7" Type="http://schemas.openxmlformats.org/officeDocument/2006/relationships/image" Target="../media/image-3-3.png"/><Relationship Id="rId8" Type="http://schemas.openxmlformats.org/officeDocument/2006/relationships/image" Target="../media/image-3-4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2.png"/><Relationship Id="rId5" Type="http://schemas.openxmlformats.org/officeDocument/2006/relationships/image" Target="../media/image-5-3.svg"/><Relationship Id="rId6" Type="http://schemas.openxmlformats.org/officeDocument/2006/relationships/image" Target="../media/image-5-2.png"/><Relationship Id="rId7" Type="http://schemas.openxmlformats.org/officeDocument/2006/relationships/image" Target="../media/image-5-3.svg"/><Relationship Id="rId8" Type="http://schemas.openxmlformats.org/officeDocument/2006/relationships/image" Target="../media/image-5-2.png"/><Relationship Id="rId9" Type="http://schemas.openxmlformats.org/officeDocument/2006/relationships/image" Target="../media/image-5-3.sv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3-2.pn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3.png"/><Relationship Id="rId6" Type="http://schemas.openxmlformats.org/officeDocument/2006/relationships/image" Target="../media/image-8-4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3.png"/><Relationship Id="rId6" Type="http://schemas.openxmlformats.org/officeDocument/2006/relationships/image" Target="../media/image-9-4.svg"/><Relationship Id="rId7" Type="http://schemas.openxmlformats.org/officeDocument/2006/relationships/image" Target="../media/image-9-3.png"/><Relationship Id="rId8" Type="http://schemas.openxmlformats.org/officeDocument/2006/relationships/image" Target="../media/image-9-4.sv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694954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3 — Aula 4</a:t>
            </a:r>
            <a:endParaRPr lang="en-US" sz="1600" dirty="0"/>
          </a:p>
        </p:txBody>
      </p:sp>
      <p:sp>
        <p:nvSpPr>
          <p:cNvPr id="5" name="Text 1"/>
          <p:cNvSpPr/>
          <p:nvPr/>
        </p:nvSpPr>
        <p:spPr>
          <a:xfrm>
            <a:off x="661475" y="201949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enfermeiro como gestor de casos complexos</a:t>
            </a:r>
            <a:endParaRPr lang="en-US" sz="3250" dirty="0"/>
          </a:p>
        </p:txBody>
      </p:sp>
      <p:sp>
        <p:nvSpPr>
          <p:cNvPr id="6" name="Shape 2"/>
          <p:cNvSpPr/>
          <p:nvPr/>
        </p:nvSpPr>
        <p:spPr>
          <a:xfrm>
            <a:off x="661475" y="2825552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146623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Gestão do cuidado e articulação na Rede de Atenção à Saúde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661475" y="3704729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834013" y="379769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826769" y="4366121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3419985" y="3704729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592523" y="379769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3585279" y="4366121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Planejamento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178495" y="3704729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351033" y="379769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6343789" y="4366121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Facilitação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8937005" y="3704729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109542" y="379769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Text 15"/>
          <p:cNvSpPr/>
          <p:nvPr/>
        </p:nvSpPr>
        <p:spPr>
          <a:xfrm>
            <a:off x="9102299" y="4366121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Coordenação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22697"/>
            <a:ext cx="1452923" cy="5954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09824"/>
            <a:ext cx="10868745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 quatro momentos da gestão de casos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61475" y="2324596"/>
            <a:ext cx="10868745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gestão de casos é um processo colaborativo de avaliação, planejamento, facilitação e coordenação de serviços, centrado nas necessidades do paciente. O enfermeiro conecta a APS a serviços especializados e hospitalares, evitando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"vazios assistenciais"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982813"/>
            <a:ext cx="5434373" cy="6284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18534" y="3760490"/>
            <a:ext cx="512025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818534" y="4095552"/>
            <a:ext cx="512025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 multidimensional das necessidades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2982813"/>
            <a:ext cx="5434373" cy="6284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52907" y="3760490"/>
            <a:ext cx="512025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Planejamento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6252907" y="4095552"/>
            <a:ext cx="512025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Construção do plano de cuidado individualizado</a:t>
            </a:r>
            <a:endParaRPr lang="en-US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497784"/>
            <a:ext cx="5434373" cy="6284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18534" y="5275461"/>
            <a:ext cx="512025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Facilitação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818534" y="5610523"/>
            <a:ext cx="512025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Superação de barreiras burocráticas e de acesso</a:t>
            </a:r>
            <a:endParaRPr lang="en-US" sz="12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48" y="4497784"/>
            <a:ext cx="5434373" cy="62845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252907" y="5275461"/>
            <a:ext cx="512025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Coordenação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6252907" y="5610523"/>
            <a:ext cx="512025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Articulação entre equipes e pontos da rede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4148431" y="6507361"/>
            <a:ext cx="3894834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735589" cy="3014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376362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Saúde materno-infantil: casos de alta complexidade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657872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Gestantes com múltiplos agravos — como coinfecção por HIV e sífilis — somadas a vulnerabilidades psicossociais:</a:t>
            </a:r>
            <a:endParaRPr lang="en-US" sz="13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373140"/>
            <a:ext cx="1988691" cy="230792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22017" y="3557488"/>
            <a:ext cx="154380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Ausência de rede de apoio</a:t>
            </a:r>
            <a:endParaRPr lang="en-US" sz="1600" dirty="0"/>
          </a:p>
        </p:txBody>
      </p:sp>
      <p:sp>
        <p:nvSpPr>
          <p:cNvPr id="8" name="Text 3"/>
          <p:cNvSpPr/>
          <p:nvPr/>
        </p:nvSpPr>
        <p:spPr>
          <a:xfrm>
            <a:off x="922017" y="4173637"/>
            <a:ext cx="1543805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Isolamento social que compromete a adesão e a continuidade do cuidado</a:t>
            </a:r>
            <a:endParaRPr lang="en-US" sz="13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5460" y="3373140"/>
            <a:ext cx="1988790" cy="230792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076002" y="3557488"/>
            <a:ext cx="1543904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Uso de substâncias psicoativas</a:t>
            </a:r>
            <a:endParaRPr lang="en-US" sz="1600" dirty="0"/>
          </a:p>
        </p:txBody>
      </p:sp>
      <p:sp>
        <p:nvSpPr>
          <p:cNvPr id="11" name="Text 5"/>
          <p:cNvSpPr/>
          <p:nvPr/>
        </p:nvSpPr>
        <p:spPr>
          <a:xfrm>
            <a:off x="3076002" y="4432102"/>
            <a:ext cx="154390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Fator de vulnerabilidade que exige abordagem multiprofissional</a:t>
            </a:r>
            <a:endParaRPr lang="en-US" sz="13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9544" y="3373140"/>
            <a:ext cx="1988790" cy="230792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5230086" y="3557488"/>
            <a:ext cx="15439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Situação de rua</a:t>
            </a:r>
            <a:endParaRPr lang="en-US" sz="1600" dirty="0"/>
          </a:p>
        </p:txBody>
      </p:sp>
      <p:sp>
        <p:nvSpPr>
          <p:cNvPr id="14" name="Text 7"/>
          <p:cNvSpPr/>
          <p:nvPr/>
        </p:nvSpPr>
        <p:spPr>
          <a:xfrm>
            <a:off x="5230086" y="3915172"/>
            <a:ext cx="154390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Barreira de acesso e vínculo com o serviço de saúde</a:t>
            </a:r>
            <a:endParaRPr lang="en-US" sz="1300" dirty="0"/>
          </a:p>
        </p:txBody>
      </p:sp>
      <p:sp>
        <p:nvSpPr>
          <p:cNvPr id="15" name="Text 8"/>
          <p:cNvSpPr/>
          <p:nvPr/>
        </p:nvSpPr>
        <p:spPr>
          <a:xfrm>
            <a:off x="661475" y="5867102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enfermeiro exerce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advocacy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defendendo ativamente os direitos da paciente.</a:t>
            </a:r>
            <a:endParaRPr lang="en-US" sz="1300" dirty="0"/>
          </a:p>
        </p:txBody>
      </p:sp>
      <p:sp>
        <p:nvSpPr>
          <p:cNvPr id="16" name="Text 9"/>
          <p:cNvSpPr/>
          <p:nvPr/>
        </p:nvSpPr>
        <p:spPr>
          <a:xfrm>
            <a:off x="3582501" y="6507361"/>
            <a:ext cx="3921622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Projeto Terapêutico Singular (PTS)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5973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Principal ferramenta de gestão de casos na RAS.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910384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3119" y="308203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Centralidade na pessoa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33119" y="3439716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Foco na pessoa, não apenas na patologia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339422" y="2910384"/>
            <a:ext cx="3512752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11066" y="3082032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Construção coletiva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511066" y="3439716"/>
            <a:ext cx="31694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Elaborado pela equipe multiprofissional com o usuário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017468" y="2910384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89112" y="308203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Componentes essenciais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189112" y="3439716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Diagnóstico, metas, responsabilidades e reavaliação contínua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61475" y="4367907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61475" y="461426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PTS se diferencia do plano de cuidados tradicional por ser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dinâmico e pactuado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o usuário participa ativamente da definição de metas.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 quatro momentos do PTS em detalhe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59732"/>
            <a:ext cx="2593216" cy="19912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58817" y="258375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845819" y="3121223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multidimensional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845819" y="3737372"/>
            <a:ext cx="22245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Aspectos orgânicos, psicológicos e sociais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985" y="2459732"/>
            <a:ext cx="2593216" cy="199122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617327" y="258375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3604329" y="3121223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Definição de metas pactuadas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3604329" y="3737372"/>
            <a:ext cx="22245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Curto, médio e longo prazo, negociadas com o usuário</a:t>
            </a:r>
            <a:endParaRPr lang="en-US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8495" y="2459732"/>
            <a:ext cx="2593216" cy="19912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375837" y="258375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6362838" y="3121223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Divisão clara de responsabilidades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362838" y="3737372"/>
            <a:ext cx="22245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Enfermeiro, médico, assistente social, ACS</a:t>
            </a:r>
            <a:endParaRPr lang="en-US" sz="13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37005" y="2459732"/>
            <a:ext cx="2593216" cy="199122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0134346" y="258375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550" dirty="0"/>
          </a:p>
        </p:txBody>
      </p:sp>
      <p:sp>
        <p:nvSpPr>
          <p:cNvPr id="18" name="Text 11"/>
          <p:cNvSpPr/>
          <p:nvPr/>
        </p:nvSpPr>
        <p:spPr>
          <a:xfrm>
            <a:off x="9121348" y="3121223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Reavaliação e ajuste dinâmico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9121348" y="3737372"/>
            <a:ext cx="22245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 vivo, atualizado a cada mudança significativa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661475" y="463698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reavaliação contínua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é o que garante que o cuidado permaneça resolutivo ao longo do tempo.</a:t>
            </a:r>
            <a:endParaRPr lang="en-US" sz="1300" dirty="0"/>
          </a:p>
        </p:txBody>
      </p:sp>
      <p:sp>
        <p:nvSpPr>
          <p:cNvPr id="21" name="Text 14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Poliarquia: o novo modelo da Rede de Atenção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459732"/>
            <a:ext cx="2976984" cy="16538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1475" y="429964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Fragmentação significa paciente sem referência, sem acompanhamento, sem resolução.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Poliarquia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significa responsabilidade compartilhada, comunicação bidirecional e cuidado contínuo.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Referência e contrarreferência na RAS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645767"/>
            <a:ext cx="5232666" cy="2090043"/>
          </a:xfrm>
          <a:prstGeom prst="roundRect">
            <a:avLst>
              <a:gd name="adj" fmla="val 332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817416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Referência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3241179"/>
            <a:ext cx="488937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Encaminhamento da APS para serviços especializados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3119" y="3654623"/>
            <a:ext cx="4889378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 completo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Exames atuais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Justificativa clínica clara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303904" y="2645767"/>
            <a:ext cx="5232666" cy="1709738"/>
          </a:xfrm>
          <a:prstGeom prst="roundRect">
            <a:avLst>
              <a:gd name="adj" fmla="val 4063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75548" y="2817416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Contrarreferência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75548" y="3241179"/>
            <a:ext cx="4889378" cy="942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Retorno das informações do especialista para a APS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Ponto mais frágil da rede em 2026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por fragmentação de prontuários e falhas de comunicação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61475" y="510788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enfermeiro deve ativamente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solicitar e sistematizar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 retorno das informações do especialista, garantindo o vínculo longitudinal com o paciente.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735589" cy="3014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376362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Abordagem e monitoramento de parceiros sexuais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657872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tratamento inadequado ou ausente do parceiro é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principal causa de reinfecção materna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 sífilis e HIV.</a:t>
            </a:r>
            <a:endParaRPr lang="en-US" sz="13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373140"/>
            <a:ext cx="3065783" cy="204331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22017" y="3557488"/>
            <a:ext cx="26208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Comunicação assistida</a:t>
            </a:r>
            <a:endParaRPr lang="en-US" sz="1600" dirty="0"/>
          </a:p>
        </p:txBody>
      </p:sp>
      <p:sp>
        <p:nvSpPr>
          <p:cNvPr id="8" name="Text 3"/>
          <p:cNvSpPr/>
          <p:nvPr/>
        </p:nvSpPr>
        <p:spPr>
          <a:xfrm>
            <a:off x="922017" y="3915172"/>
            <a:ext cx="262089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Cartões de notificação, mensagens com consentimento expresso, linguagem sem estigma</a:t>
            </a:r>
            <a:endParaRPr lang="en-US" sz="13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2552" y="3373140"/>
            <a:ext cx="3065783" cy="204331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153094" y="3557488"/>
            <a:ext cx="262089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Acesso facilitado — "Hora do Homem"</a:t>
            </a:r>
            <a:endParaRPr lang="en-US" sz="1600" dirty="0"/>
          </a:p>
        </p:txBody>
      </p:sp>
      <p:sp>
        <p:nvSpPr>
          <p:cNvPr id="11" name="Text 5"/>
          <p:cNvSpPr/>
          <p:nvPr/>
        </p:nvSpPr>
        <p:spPr>
          <a:xfrm>
            <a:off x="4153094" y="4173637"/>
            <a:ext cx="262089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Horários estendidos, testagem rápida sem agendamento, tratamento imediato com penicilina benzatina pelo enfermeiro</a:t>
            </a:r>
            <a:endParaRPr lang="en-US" sz="1300" dirty="0"/>
          </a:p>
        </p:txBody>
      </p:sp>
      <p:sp>
        <p:nvSpPr>
          <p:cNvPr id="12" name="Text 6"/>
          <p:cNvSpPr/>
          <p:nvPr/>
        </p:nvSpPr>
        <p:spPr>
          <a:xfrm>
            <a:off x="661475" y="5602486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transmissão vertical é evitável — e o monitoramento de parceiros é parte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inegociável do protocolo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3582501" y="6507361"/>
            <a:ext cx="3921622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05532"/>
            <a:ext cx="692033" cy="28356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240730"/>
            <a:ext cx="6296860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Busca ativa, sigilo e a Resolução Cofen nº 564/2017</a:t>
            </a:r>
            <a:endParaRPr lang="en-US" sz="29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371923"/>
            <a:ext cx="2009626" cy="292953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05547" y="2539802"/>
            <a:ext cx="1597680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Busca ativa</a:t>
            </a:r>
            <a:endParaRPr lang="en-US" sz="1450" dirty="0"/>
          </a:p>
        </p:txBody>
      </p:sp>
      <p:sp>
        <p:nvSpPr>
          <p:cNvPr id="7" name="Text 2"/>
          <p:cNvSpPr/>
          <p:nvPr/>
        </p:nvSpPr>
        <p:spPr>
          <a:xfrm>
            <a:off x="905547" y="2852638"/>
            <a:ext cx="1597680" cy="1131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enfermeiro coordena, junto aos ACS, a localização de gestantes e parceiros faltosos</a:t>
            </a:r>
            <a:endParaRPr lang="en-US" sz="11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05042" y="2371923"/>
            <a:ext cx="2009626" cy="292953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049114" y="2539802"/>
            <a:ext cx="1597680" cy="929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Sigilo profissional — Resolução Cofen nº 564/2017</a:t>
            </a:r>
            <a:endParaRPr lang="en-US" sz="1450" dirty="0"/>
          </a:p>
        </p:txBody>
      </p:sp>
      <p:sp>
        <p:nvSpPr>
          <p:cNvPr id="10" name="Text 4"/>
          <p:cNvSpPr/>
          <p:nvPr/>
        </p:nvSpPr>
        <p:spPr>
          <a:xfrm>
            <a:off x="3049114" y="3550047"/>
            <a:ext cx="1597680" cy="1583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Sigilo profissional como dever inviolável — proibido revelar diagnóstico de HIV ou sífilis a familiares sem autorização expressa e documentada</a:t>
            </a:r>
            <a:endParaRPr lang="en-US" sz="11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8610" y="2371923"/>
            <a:ext cx="2009725" cy="292953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192682" y="2539802"/>
            <a:ext cx="1597779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 obrigatório</a:t>
            </a:r>
            <a:endParaRPr lang="en-US" sz="1450" dirty="0"/>
          </a:p>
        </p:txBody>
      </p:sp>
      <p:sp>
        <p:nvSpPr>
          <p:cNvPr id="13" name="Text 6"/>
          <p:cNvSpPr/>
          <p:nvPr/>
        </p:nvSpPr>
        <p:spPr>
          <a:xfrm>
            <a:off x="5192682" y="3085108"/>
            <a:ext cx="1597779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 ação de busca ativa deve ser registrada em prontuário</a:t>
            </a:r>
            <a:endParaRPr lang="en-US" sz="1150" dirty="0"/>
          </a:p>
        </p:txBody>
      </p:sp>
      <p:sp>
        <p:nvSpPr>
          <p:cNvPr id="14" name="Shape 7"/>
          <p:cNvSpPr/>
          <p:nvPr/>
        </p:nvSpPr>
        <p:spPr>
          <a:xfrm>
            <a:off x="661475" y="5452170"/>
            <a:ext cx="6296860" cy="787698"/>
          </a:xfrm>
          <a:prstGeom prst="roundRect">
            <a:avLst>
              <a:gd name="adj" fmla="val 7937"/>
            </a:avLst>
          </a:prstGeom>
          <a:solidFill>
            <a:srgbClr val="FCF2B5"/>
          </a:solidFill>
          <a:ln/>
        </p:spPr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299" y="5645448"/>
            <a:ext cx="186031" cy="14882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145154" y="5623322"/>
            <a:ext cx="5664356" cy="458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se a Resolução Cofen nº 564/2017 permanece a referência vigente sobre sigilo profissional a citar na narração.</a:t>
            </a:r>
            <a:endParaRPr lang="en-US" sz="1150" dirty="0"/>
          </a:p>
        </p:txBody>
      </p:sp>
      <p:sp>
        <p:nvSpPr>
          <p:cNvPr id="17" name="Text 9"/>
          <p:cNvSpPr/>
          <p:nvPr/>
        </p:nvSpPr>
        <p:spPr>
          <a:xfrm>
            <a:off x="3566626" y="6507361"/>
            <a:ext cx="3937497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Gestão do cuidado como diferencial resolutivo</a:t>
            </a:r>
            <a:endParaRPr lang="en-US" sz="3250" dirty="0"/>
          </a:p>
        </p:txBody>
      </p:sp>
      <p:sp>
        <p:nvSpPr>
          <p:cNvPr id="5" name="Shape 1"/>
          <p:cNvSpPr/>
          <p:nvPr/>
        </p:nvSpPr>
        <p:spPr>
          <a:xfrm>
            <a:off x="661475" y="2501007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6" name="Shape 2"/>
          <p:cNvSpPr/>
          <p:nvPr/>
        </p:nvSpPr>
        <p:spPr>
          <a:xfrm>
            <a:off x="661475" y="2760067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833119" y="293171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PTS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833119" y="3289399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Ferramenta viva, centrada na pessoa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4339422" y="2760067"/>
            <a:ext cx="3512752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11066" y="2931716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Poliarquia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11066" y="3289399"/>
            <a:ext cx="31694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Rede horizontal e corresponsável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8017468" y="2760067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189112" y="293171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Busca ativa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189112" y="3289399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Enfermeiro como articulador, ética e sigilo como pilares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61475" y="4155579"/>
            <a:ext cx="10868646" cy="965597"/>
          </a:xfrm>
          <a:prstGeom prst="roundRect">
            <a:avLst>
              <a:gd name="adj" fmla="val 7194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33119" y="4327227"/>
            <a:ext cx="105253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564/2017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833119" y="4684911"/>
            <a:ext cx="1052535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Sigilo profissional absoluto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61475" y="5348486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19" name="Text 15"/>
          <p:cNvSpPr/>
          <p:nvPr/>
        </p:nvSpPr>
        <p:spPr>
          <a:xfrm>
            <a:off x="661475" y="5669558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Convergindo para a continuidade assistencial</a:t>
            </a:r>
            <a:endParaRPr lang="en-US" sz="1950" dirty="0"/>
          </a:p>
        </p:txBody>
      </p:sp>
      <p:sp>
        <p:nvSpPr>
          <p:cNvPr id="20" name="Text 16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2026-09-16T16:38:17Z</dcterms:created>
  <dcterms:modified xsi:type="dcterms:W3CDTF">2026-09-16T16:38:17Z</dcterms:modified>
</cp:coreProperties>
</file>