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Este módulo integra empreendedorismo, Processo de Enfermagem e gestão da qualidade na atuação do enfermeiro em ISTs.
Fonte: Original slide 1 — IST-M4C4-01 O consultório de Enfermagem em IST: empreendedorismo e gestão.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consultório de enfermagem não é apenas um espaço de assistência, mas um modelo de negócio que exige visão empreendedora, rigor ético e domínio profundo do Processo de Enfermagem.
Fonte: Original slide 2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estruturação de um consultório exige o cumprimento de requisitos normativos que elevam o padrão de qualidade do serviço prestado.
Fonte: Original slide 3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infraestrutura deve seguir rigorosamente as normas da Vigilância Sanitária para garantir a segurança do paciente e do profissional.
Fonte: Original slide 4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Esses registros são fundamentais para a emissão de notas fiscais, credenciamento em operadoras de saúde e aquisição de insumos laboratoriais e medicamentosos.
Fonte: Original slide 5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Processo de Enfermagem é a base da consulta de alta performance, executado em cinco etapas interdependentes e recorrentes.
Fonte: Original slide 6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exame físico deve ser minucioso, aliado a técnicas de entrevista que reduzam o estigma e favoreçam informações precisas.
Fonte: Original slide 7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monitoramento por indicadores permite ajustes rápidos na operação e garante a excelência técnica do consultório.
Fonte: Original slide 8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consultório de enfermagem deve ser um porto seguro onde a ciência se encontra com a empatia, transformando o diagnóstico em um plano de vida e saúde.
Fonte: Original slide 9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excelência no consultório de enfermagem em IST é resultado da integração entre competência clínica, gestão eficiente e compromisso ético com cada usuário atendido.
Fonte: Original slide 10 — IST-M4C4-01.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1-3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image" Target="../media/image-1-3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2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8308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21269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consultório de Enfermagem em IST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70976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Empreendedorismo e gestão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661475" y="3412530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733602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Vigilância de alta performance e inovação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4291707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93781" y="438467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4953099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Empreendedorismo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39422" y="4291707"/>
            <a:ext cx="3512752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71728" y="438467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504716" y="4953099"/>
            <a:ext cx="3182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Processo de Enfermagem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17468" y="4291707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49774" y="438467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8182762" y="4953099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da Qualidade</a:t>
            </a:r>
            <a:endParaRPr lang="en-US" sz="16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152300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283668" y="6507361"/>
            <a:ext cx="792242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Introdução e autonomia profissional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843782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Enfermagem contemporânea consolidou-se como profissão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autônoma, liberal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com competências técnico-científicas para a gestão direta do cuidado em saúde sexual e reprodutiva.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823666"/>
            <a:ext cx="3065783" cy="20494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3008015"/>
            <a:ext cx="26208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Modelo de negócio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3365698"/>
            <a:ext cx="262089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consultório é um modelo de negócio que exige visão empreendedora, rigor ético e domínio do Processo de Enfermagem.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2552" y="2823666"/>
            <a:ext cx="3065783" cy="20494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53094" y="3008015"/>
            <a:ext cx="26208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Ampliação do acesso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4153094" y="3365698"/>
            <a:ext cx="262089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Ampliação do acesso a PrEP, PEP, diagnóstico e tratamento de ISTs.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5686" y="6507361"/>
            <a:ext cx="3921622" cy="138906"/>
          </a:xfrm>
          <a:prstGeom prst="rect">
            <a:avLst/>
          </a:prstGeom>
          <a:noFill/>
          <a:ln/>
        </p:spPr>
        <p:txBody>
          <a:bodyPr wrap="none" lIns="86830" tIns="0" rIns="52098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688367" y="6507361"/>
            <a:ext cx="815756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Empreendedorismo e amparo legal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1843782"/>
            <a:ext cx="6296860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3119" y="2015430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568/2018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373114"/>
            <a:ext cx="59535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Regulamenta o funcionamento de consultórios e clínicas de enfermagem, definindo-os como espaços de consultas e procedimentos autônomos.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3239294"/>
            <a:ext cx="6296860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33119" y="3410942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606/2020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33119" y="3768626"/>
            <a:ext cx="59535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Obrigatoriedade do registro nos Conselhos Regionais de Enfermagem.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390926"/>
            <a:ext cx="6296860" cy="932259"/>
          </a:xfrm>
          <a:prstGeom prst="roundRect">
            <a:avLst>
              <a:gd name="adj" fmla="val 7451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630638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98731" y="4597499"/>
            <a:ext cx="5594309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as Resoluções Cofen nº 568/2018 e nº 606/2020 citadas permanecem as referências vigentes.</a:t>
            </a:r>
            <a:endParaRPr lang="en-US" sz="13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15686" y="6507361"/>
            <a:ext cx="3921622" cy="138906"/>
          </a:xfrm>
          <a:prstGeom prst="rect">
            <a:avLst/>
          </a:prstGeom>
          <a:noFill/>
          <a:ln/>
        </p:spPr>
        <p:txBody>
          <a:bodyPr wrap="none" lIns="86830" tIns="0" rIns="52098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687474" y="6507361"/>
            <a:ext cx="816649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Requisitos físicos e sanitários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Infraestrutura conforme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RDC Anvisa nº 50/2002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860352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03200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Acessibilidade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389684"/>
            <a:ext cx="31693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Rotas para pessoas com deficiência ou mobilidade reduzida.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1860352"/>
            <a:ext cx="3512752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1066" y="2032000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Sala de consulta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2389684"/>
            <a:ext cx="31694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Privacidade visual e acústica, maca ginecológica.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1860352"/>
            <a:ext cx="3512653" cy="1230213"/>
          </a:xfrm>
          <a:prstGeom prst="roundRect">
            <a:avLst>
              <a:gd name="adj" fmla="val 5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9112" y="203200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Higienização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2389684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Pia exclusiva.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3255863"/>
            <a:ext cx="5351626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3119" y="3427512"/>
            <a:ext cx="50083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de resíduos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119" y="3785195"/>
            <a:ext cx="500833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PGRSS.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395" y="3255863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0040" y="342751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Área de apoio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0040" y="3785195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Recepção e sanitários.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61475" y="4407495"/>
            <a:ext cx="10868745" cy="932259"/>
          </a:xfrm>
          <a:prstGeom prst="roundRect">
            <a:avLst>
              <a:gd name="adj" fmla="val 7451"/>
            </a:avLst>
          </a:prstGeom>
          <a:solidFill>
            <a:srgbClr val="FCF2B5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4647208"/>
            <a:ext cx="206667" cy="16529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198731" y="4614069"/>
            <a:ext cx="10166195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 RDC Anvisa nº 50/2002 citada permanece a referência vigente para os requisitos físicos.</a:t>
            </a:r>
            <a:endParaRPr lang="en-US" sz="1300" dirty="0"/>
          </a:p>
        </p:txBody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4152300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11255986" y="6507361"/>
            <a:ext cx="819923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Aspectos burocráticos e administrativos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Passos para abertura formal do consultório de Enfermagem: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86035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3485" y="189135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198830" y="1917204"/>
            <a:ext cx="47936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Inscrição no CNES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99132" y="186035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61142" y="189135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736487" y="1917204"/>
            <a:ext cx="479373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Alvará sanitário municipal e licença de funcionamento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61475" y="2764830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3485" y="2795836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198830" y="2821682"/>
            <a:ext cx="47936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Emissão de notas fiscais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99132" y="2764830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1142" y="2795836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736487" y="2821682"/>
            <a:ext cx="47937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Credenciamento de operadoras</a:t>
            </a:r>
            <a:endParaRPr lang="en-US" sz="1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152300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1262039" y="6507361"/>
            <a:ext cx="813871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Processo de Enfermagem aplicado às ISTs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187351"/>
            <a:ext cx="1147833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 da consulta de alta performance, fundamentada na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736/2024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em cinco etapas: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96913"/>
            <a:ext cx="661475" cy="79384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28714" y="1629172"/>
            <a:ext cx="1010150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Investigação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428714" y="1899345"/>
            <a:ext cx="10101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Anamnese, exame físico, testes rápidos.</a:t>
            </a:r>
            <a:endParaRPr lang="en-US" sz="1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290763"/>
            <a:ext cx="661475" cy="79384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28714" y="2423021"/>
            <a:ext cx="1010150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428714" y="2693194"/>
            <a:ext cx="10101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NANDA-I.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084612"/>
            <a:ext cx="661475" cy="79384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28714" y="3216870"/>
            <a:ext cx="1010150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Planejamento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1428714" y="3487043"/>
            <a:ext cx="10101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Metas com o usuário, indicadores NOC.</a:t>
            </a:r>
            <a:endParaRPr lang="en-US" sz="10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3878461"/>
            <a:ext cx="661475" cy="79384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28714" y="4010720"/>
            <a:ext cx="1010150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Implementação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1428714" y="4280892"/>
            <a:ext cx="10101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Profilaxias, tratamento, aconselhamento.</a:t>
            </a:r>
            <a:endParaRPr lang="en-US" sz="10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4672310"/>
            <a:ext cx="661475" cy="79384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428714" y="4804569"/>
            <a:ext cx="1010150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1428714" y="5074741"/>
            <a:ext cx="10101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 ao tratamento e reavaliação da vulnerabilidade.</a:t>
            </a:r>
            <a:endParaRPr lang="en-US" sz="1000" dirty="0"/>
          </a:p>
        </p:txBody>
      </p:sp>
      <p:sp>
        <p:nvSpPr>
          <p:cNvPr id="19" name="Shape 12"/>
          <p:cNvSpPr/>
          <p:nvPr/>
        </p:nvSpPr>
        <p:spPr>
          <a:xfrm>
            <a:off x="661475" y="5585222"/>
            <a:ext cx="10868745" cy="457597"/>
          </a:xfrm>
          <a:prstGeom prst="roundRect">
            <a:avLst>
              <a:gd name="adj" fmla="val 12144"/>
            </a:avLst>
          </a:prstGeom>
          <a:solidFill>
            <a:srgbClr val="FCF2B5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30" y="5741591"/>
            <a:ext cx="165294" cy="13225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091280" y="5724029"/>
            <a:ext cx="1091627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 Resolução Cofen nº 736/2024 citada permanece a referência vigente para o Processo de Enfermagem.</a:t>
            </a:r>
            <a:endParaRPr lang="en-US" sz="100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4136425" y="6507361"/>
            <a:ext cx="3918646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24" name="Text 15"/>
          <p:cNvSpPr/>
          <p:nvPr/>
        </p:nvSpPr>
        <p:spPr>
          <a:xfrm>
            <a:off x="11258268" y="6507361"/>
            <a:ext cx="817641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Investigação clínica e exame físico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843782"/>
            <a:ext cx="1988691" cy="257254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22017" y="2028130"/>
            <a:ext cx="154380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Entrevista motivacional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22017" y="2644279"/>
            <a:ext cx="154380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reduzir estigma e obter informações precisas sobre comportamento sexual.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5460" y="1843782"/>
            <a:ext cx="1988790" cy="25725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076002" y="2028130"/>
            <a:ext cx="1543904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Palpação de cadeias linfonodais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3076002" y="2902744"/>
            <a:ext cx="15439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detecção de linfadenopatias.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9544" y="1843782"/>
            <a:ext cx="1988790" cy="257254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30086" y="2028130"/>
            <a:ext cx="154390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Inspeção de mucosas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5230086" y="2644279"/>
            <a:ext cx="154390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busca de lesões elementares: cancros, vesículas, verrugas.</a:t>
            </a:r>
            <a:endParaRPr lang="en-US" sz="13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15686" y="6507361"/>
            <a:ext cx="3921622" cy="138906"/>
          </a:xfrm>
          <a:prstGeom prst="rect">
            <a:avLst/>
          </a:prstGeom>
          <a:noFill/>
          <a:ln/>
        </p:spPr>
        <p:txBody>
          <a:bodyPr wrap="none" lIns="86830" tIns="0" rIns="52098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6693427" y="6507361"/>
            <a:ext cx="810696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da qualidade e indicadores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09700"/>
            <a:ext cx="2593216" cy="1402556"/>
          </a:xfrm>
          <a:prstGeom prst="roundRect">
            <a:avLst>
              <a:gd name="adj" fmla="val 49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45819" y="1594048"/>
            <a:ext cx="2224528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Tempo máximo para início da PEP após acolhimento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419985" y="1409700"/>
            <a:ext cx="2593216" cy="1402556"/>
          </a:xfrm>
          <a:prstGeom prst="roundRect">
            <a:avLst>
              <a:gd name="adj" fmla="val 49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04329" y="1594048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2. Taxa de retenção em PrEP a 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 meses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78495" y="1409700"/>
            <a:ext cx="2593216" cy="1402556"/>
          </a:xfrm>
          <a:prstGeom prst="roundRect">
            <a:avLst>
              <a:gd name="adj" fmla="val 49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62838" y="1594048"/>
            <a:ext cx="2224528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3. Queda na titulação do VDRL conforme protocolo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937005" y="1409700"/>
            <a:ext cx="2593216" cy="1402556"/>
          </a:xfrm>
          <a:prstGeom prst="roundRect">
            <a:avLst>
              <a:gd name="adj" fmla="val 495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21348" y="1594048"/>
            <a:ext cx="2224528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4. Conformidade de prontuários conforme a Resolução Cofen nº 736/2024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61475" y="2977555"/>
            <a:ext cx="5351725" cy="885627"/>
          </a:xfrm>
          <a:prstGeom prst="roundRect">
            <a:avLst>
              <a:gd name="adj" fmla="val 7844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5819" y="3161903"/>
            <a:ext cx="498303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5. Cobertura vacinal HPV/Hepatite B da carteira de clientes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8495" y="2977555"/>
            <a:ext cx="5351725" cy="885627"/>
          </a:xfrm>
          <a:prstGeom prst="roundRect">
            <a:avLst>
              <a:gd name="adj" fmla="val 7844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62838" y="3161903"/>
            <a:ext cx="498303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6. Controle de estoque de testes rápidos e medicamentos críticos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61475" y="4049216"/>
            <a:ext cx="10868745" cy="1196876"/>
          </a:xfrm>
          <a:prstGeom prst="roundRect">
            <a:avLst>
              <a:gd name="adj" fmla="val 5804"/>
            </a:avLst>
          </a:prstGeom>
          <a:solidFill>
            <a:srgbClr val="FCF2B5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4288929"/>
            <a:ext cx="206667" cy="16529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98731" y="4255790"/>
            <a:ext cx="10166195" cy="80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Valores não transcritos no roteiro: inserir e validar a partir da fonte original.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 valores numéricos de cada indicador (tempo, percentuais) vêm literalmente da fonte — confirmar com a professora se seguem vigentes antes da gravação, e não generalizar como meta para outros contextos.</a:t>
            </a:r>
            <a:endParaRPr lang="en-US" sz="13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152300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259062" y="6507361"/>
            <a:ext cx="816848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Satisfação do usuário e acolhimento livre de estigmas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84378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experiência do cliente é influenciada pela percepção de acolhimento e ausência de julgamento.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59050"/>
            <a:ext cx="3065783" cy="23079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2743398"/>
            <a:ext cx="262089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Populações mais vulneráveis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3359547"/>
            <a:ext cx="262089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LGBTQIAPN+, profissionais do sexo, usuários de álcool e outras drogas são afastados por ambientes que reproduzem estigma.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2552" y="2559050"/>
            <a:ext cx="3065783" cy="23079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53094" y="2743398"/>
            <a:ext cx="26208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Medição via NPS adaptado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4153094" y="3101082"/>
            <a:ext cx="262089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Avaliando privacidade, clareza, respeito e agilidade.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5686" y="6507361"/>
            <a:ext cx="3921622" cy="138906"/>
          </a:xfrm>
          <a:prstGeom prst="rect">
            <a:avLst/>
          </a:prstGeom>
          <a:noFill/>
          <a:ln/>
        </p:spPr>
        <p:txBody>
          <a:bodyPr wrap="none" lIns="86830" tIns="0" rIns="52098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687176" y="6507361"/>
            <a:ext cx="816947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Checklist gerencial e clínico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75879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regularidade do registro no Coren local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525389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1475" y="1798340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 protocolos de prescrição de PrEP e PEP conforme diretrizes do Ministério da Saúde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1847850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1475" y="2385417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Parcerias com laboratórios de apoio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61475" y="2434927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3904" y="1475879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Prontuário eletrônico compatível com a Resolução 736/2024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3904" y="1525389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3904" y="1798340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Estoque de insumos de barreira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03904" y="1847850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03904" y="2120801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4160" indent="-264160">
              <a:lnSpc>
                <a:spcPct val="133000"/>
              </a:lnSpc>
              <a:buSzPct val="100000"/>
              <a:buChar char="​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Equipe de apoio treinada para atendimento inclusivo e sigiloso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3904" y="2170311"/>
            <a:ext cx="165294" cy="165298"/>
          </a:xfrm>
          <a:prstGeom prst="roundRect">
            <a:avLst>
              <a:gd name="adj" fmla="val 42025"/>
            </a:avLst>
          </a:prstGeom>
          <a:noFill/>
          <a:ln w="19050">
            <a:solidFill>
              <a:srgbClr val="0072B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1475" y="2935188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61475" y="3243560"/>
            <a:ext cx="1086874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excelência no consultório de enfermagem em IST é resultado da integração entre competência clínica, gestão eficiente e compromisso ético com cada usuário atendido.</a:t>
            </a:r>
            <a:endParaRPr lang="en-US" sz="19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86" y="152995"/>
            <a:ext cx="678044" cy="256282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4152300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13919" y="6507361"/>
            <a:ext cx="861991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2026-09-16T16:38:20Z</dcterms:created>
  <dcterms:modified xsi:type="dcterms:W3CDTF">2026-09-16T16:38:20Z</dcterms:modified>
</cp:coreProperties>
</file>