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Calibri (MS) Bold" charset="1" panose="020F0702030404030204"/>
      <p:regular r:id="rId15"/>
    </p:embeddedFont>
    <p:embeddedFont>
      <p:font typeface="Arimo" charset="1" panose="020B0604020202020204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42853"/>
            <a:ext cx="18284428" cy="10199284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9" r="0" b="-29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C1C1C1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4402414" cy="13726668"/>
            </a:xfrm>
            <a:custGeom>
              <a:avLst/>
              <a:gdLst/>
              <a:ahLst/>
              <a:cxnLst/>
              <a:rect r="r" b="b" t="t" l="l"/>
              <a:pathLst>
                <a:path h="13726668" w="24402414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75000">
                  <a:srgbClr val="0072BA">
                    <a:alpha val="100000"/>
                  </a:srgbClr>
                </a:gs>
                <a:gs pos="100000">
                  <a:srgbClr val="0072BA">
                    <a:alpha val="100000"/>
                  </a:srgbClr>
                </a:gs>
              </a:gsLst>
              <a:lin ang="0"/>
            </a:gradFill>
          </p:spPr>
        </p:sp>
      </p:grpSp>
      <p:grpSp>
        <p:nvGrpSpPr>
          <p:cNvPr name="Group 8" id="8"/>
          <p:cNvGrpSpPr/>
          <p:nvPr/>
        </p:nvGrpSpPr>
        <p:grpSpPr>
          <a:xfrm rot="0">
            <a:off x="-2615203" y="6090942"/>
            <a:ext cx="7619648" cy="7971777"/>
            <a:chOff x="0" y="0"/>
            <a:chExt cx="10159530" cy="1062903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159492" cy="10629011"/>
            </a:xfrm>
            <a:custGeom>
              <a:avLst/>
              <a:gdLst/>
              <a:ahLst/>
              <a:cxnLst/>
              <a:rect r="r" b="b" t="t" l="l"/>
              <a:pathLst>
                <a:path h="10629011" w="10159492">
                  <a:moveTo>
                    <a:pt x="0" y="5314569"/>
                  </a:moveTo>
                  <a:cubicBezTo>
                    <a:pt x="0" y="2379345"/>
                    <a:pt x="2274316" y="0"/>
                    <a:pt x="5079746" y="0"/>
                  </a:cubicBezTo>
                  <a:cubicBezTo>
                    <a:pt x="7885176" y="0"/>
                    <a:pt x="10159492" y="2379345"/>
                    <a:pt x="10159492" y="5314569"/>
                  </a:cubicBezTo>
                  <a:cubicBezTo>
                    <a:pt x="10159492" y="8249793"/>
                    <a:pt x="7885303" y="10629011"/>
                    <a:pt x="5079746" y="10629011"/>
                  </a:cubicBezTo>
                  <a:cubicBezTo>
                    <a:pt x="2274189" y="10629011"/>
                    <a:pt x="0" y="8249666"/>
                    <a:pt x="0" y="5314569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42C6DD">
                    <a:alpha val="7843"/>
                  </a:srgbClr>
                </a:gs>
                <a:gs pos="73000">
                  <a:srgbClr val="42C6DD">
                    <a:alpha val="0"/>
                  </a:srgbClr>
                </a:gs>
                <a:gs pos="96503">
                  <a:srgbClr val="42C6DD">
                    <a:alpha val="0"/>
                  </a:srgbClr>
                </a:gs>
                <a:gs pos="100000">
                  <a:srgbClr val="42C6DD">
                    <a:alpha val="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-1959426" y="0"/>
            <a:ext cx="10517943" cy="10287000"/>
            <a:chOff x="0" y="0"/>
            <a:chExt cx="14023924" cy="13716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023975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4023975">
                  <a:moveTo>
                    <a:pt x="0" y="0"/>
                  </a:moveTo>
                  <a:lnTo>
                    <a:pt x="14023975" y="0"/>
                  </a:lnTo>
                  <a:lnTo>
                    <a:pt x="1402397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9748476" y="0"/>
            <a:ext cx="10517943" cy="10287000"/>
            <a:chOff x="0" y="0"/>
            <a:chExt cx="14023924" cy="13716000"/>
          </a:xfrm>
        </p:grpSpPr>
        <p:sp>
          <p:nvSpPr>
            <p:cNvPr name="Freeform 13" id="13"/>
            <p:cNvSpPr/>
            <p:nvPr/>
          </p:nvSpPr>
          <p:spPr>
            <a:xfrm flipH="true" flipV="false" rot="0">
              <a:off x="0" y="0"/>
              <a:ext cx="14023975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4023975">
                  <a:moveTo>
                    <a:pt x="14023975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14023975" y="13716000"/>
                  </a:lnTo>
                  <a:lnTo>
                    <a:pt x="14023975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817826" y="917057"/>
            <a:ext cx="3482769" cy="1427417"/>
            <a:chOff x="0" y="0"/>
            <a:chExt cx="4643692" cy="190322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643755" cy="1903222"/>
            </a:xfrm>
            <a:custGeom>
              <a:avLst/>
              <a:gdLst/>
              <a:ahLst/>
              <a:cxnLst/>
              <a:rect r="r" b="b" t="t" l="l"/>
              <a:pathLst>
                <a:path h="1903222" w="4643755">
                  <a:moveTo>
                    <a:pt x="0" y="0"/>
                  </a:moveTo>
                  <a:lnTo>
                    <a:pt x="4643755" y="0"/>
                  </a:lnTo>
                  <a:lnTo>
                    <a:pt x="4643755" y="1903222"/>
                  </a:lnTo>
                  <a:lnTo>
                    <a:pt x="0" y="1903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1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2806028" y="3418129"/>
            <a:ext cx="14955147" cy="4199211"/>
            <a:chOff x="0" y="0"/>
            <a:chExt cx="19940196" cy="5598948"/>
          </a:xfrm>
        </p:grpSpPr>
        <p:grpSp>
          <p:nvGrpSpPr>
            <p:cNvPr name="Group 17" id="17"/>
            <p:cNvGrpSpPr/>
            <p:nvPr/>
          </p:nvGrpSpPr>
          <p:grpSpPr>
            <a:xfrm rot="0">
              <a:off x="0" y="152597"/>
              <a:ext cx="5293754" cy="5293754"/>
              <a:chOff x="0" y="0"/>
              <a:chExt cx="5293754" cy="5293754"/>
            </a:xfrm>
          </p:grpSpPr>
          <p:sp>
            <p:nvSpPr>
              <p:cNvPr name="Freeform 18" id="18"/>
              <p:cNvSpPr/>
              <p:nvPr/>
            </p:nvSpPr>
            <p:spPr>
              <a:xfrm flipH="false" flipV="false" rot="0">
                <a:off x="0" y="0"/>
                <a:ext cx="5293741" cy="5293741"/>
              </a:xfrm>
              <a:custGeom>
                <a:avLst/>
                <a:gdLst/>
                <a:ahLst/>
                <a:cxnLst/>
                <a:rect r="r" b="b" t="t" l="l"/>
                <a:pathLst>
                  <a:path h="5293741" w="5293741">
                    <a:moveTo>
                      <a:pt x="0" y="2646934"/>
                    </a:moveTo>
                    <a:cubicBezTo>
                      <a:pt x="0" y="1185037"/>
                      <a:pt x="1185037" y="0"/>
                      <a:pt x="2646934" y="0"/>
                    </a:cubicBezTo>
                    <a:cubicBezTo>
                      <a:pt x="4108831" y="0"/>
                      <a:pt x="5293741" y="1185037"/>
                      <a:pt x="5293741" y="2646934"/>
                    </a:cubicBezTo>
                    <a:cubicBezTo>
                      <a:pt x="5293741" y="4108831"/>
                      <a:pt x="4108704" y="5293741"/>
                      <a:pt x="2646934" y="5293741"/>
                    </a:cubicBezTo>
                    <a:cubicBezTo>
                      <a:pt x="1185164" y="5293741"/>
                      <a:pt x="0" y="4108704"/>
                      <a:pt x="0" y="2646934"/>
                    </a:cubicBezTo>
                    <a:close/>
                  </a:path>
                </a:pathLst>
              </a:custGeom>
              <a:solidFill>
                <a:srgbClr val="7F7F7F">
                  <a:alpha val="1569"/>
                </a:srgbClr>
              </a:solidFill>
            </p:spPr>
          </p:sp>
        </p:grpSp>
        <p:sp>
          <p:nvSpPr>
            <p:cNvPr name="TextBox 19" id="19"/>
            <p:cNvSpPr txBox="true"/>
            <p:nvPr/>
          </p:nvSpPr>
          <p:spPr>
            <a:xfrm rot="0">
              <a:off x="1103589" y="1192924"/>
              <a:ext cx="3086576" cy="2946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5840"/>
                </a:lnSpc>
              </a:pPr>
              <a:r>
                <a:rPr lang="en-US" b="true" sz="13200">
                  <a:solidFill>
                    <a:srgbClr val="0054A6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M1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6064342" y="1303173"/>
              <a:ext cx="13095587" cy="42957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237"/>
                </a:lnSpc>
              </a:pPr>
              <a:r>
                <a:rPr lang="en-US" b="true" sz="6864">
                  <a:solidFill>
                    <a:srgbClr val="F2F2F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Anotação × evolução e o fluxo NOTIVISA — o registro que protege</a:t>
              </a:r>
            </a:p>
          </p:txBody>
        </p:sp>
        <p:grpSp>
          <p:nvGrpSpPr>
            <p:cNvPr name="Group 21" id="21"/>
            <p:cNvGrpSpPr/>
            <p:nvPr/>
          </p:nvGrpSpPr>
          <p:grpSpPr>
            <a:xfrm rot="0">
              <a:off x="6040326" y="0"/>
              <a:ext cx="13899871" cy="1339826"/>
              <a:chOff x="0" y="0"/>
              <a:chExt cx="2745653" cy="264657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2745654" cy="264657"/>
              </a:xfrm>
              <a:custGeom>
                <a:avLst/>
                <a:gdLst/>
                <a:ahLst/>
                <a:cxnLst/>
                <a:rect r="r" b="b" t="t" l="l"/>
                <a:pathLst>
                  <a:path h="264657" w="2745654">
                    <a:moveTo>
                      <a:pt x="37874" y="0"/>
                    </a:moveTo>
                    <a:lnTo>
                      <a:pt x="2707779" y="0"/>
                    </a:lnTo>
                    <a:cubicBezTo>
                      <a:pt x="2717824" y="0"/>
                      <a:pt x="2727458" y="3990"/>
                      <a:pt x="2734560" y="11093"/>
                    </a:cubicBezTo>
                    <a:cubicBezTo>
                      <a:pt x="2741663" y="18196"/>
                      <a:pt x="2745654" y="27830"/>
                      <a:pt x="2745654" y="37874"/>
                    </a:cubicBezTo>
                    <a:lnTo>
                      <a:pt x="2745654" y="226782"/>
                    </a:lnTo>
                    <a:cubicBezTo>
                      <a:pt x="2745654" y="236827"/>
                      <a:pt x="2741663" y="246461"/>
                      <a:pt x="2734560" y="253564"/>
                    </a:cubicBezTo>
                    <a:cubicBezTo>
                      <a:pt x="2727458" y="260667"/>
                      <a:pt x="2717824" y="264657"/>
                      <a:pt x="2707779" y="264657"/>
                    </a:cubicBezTo>
                    <a:lnTo>
                      <a:pt x="37874" y="264657"/>
                    </a:lnTo>
                    <a:cubicBezTo>
                      <a:pt x="27830" y="264657"/>
                      <a:pt x="18196" y="260667"/>
                      <a:pt x="11093" y="253564"/>
                    </a:cubicBezTo>
                    <a:cubicBezTo>
                      <a:pt x="3990" y="246461"/>
                      <a:pt x="0" y="236827"/>
                      <a:pt x="0" y="226782"/>
                    </a:cubicBezTo>
                    <a:lnTo>
                      <a:pt x="0" y="37874"/>
                    </a:lnTo>
                    <a:cubicBezTo>
                      <a:pt x="0" y="27830"/>
                      <a:pt x="3990" y="18196"/>
                      <a:pt x="11093" y="11093"/>
                    </a:cubicBezTo>
                    <a:cubicBezTo>
                      <a:pt x="18196" y="3990"/>
                      <a:pt x="27830" y="0"/>
                      <a:pt x="37874" y="0"/>
                    </a:cubicBezTo>
                    <a:close/>
                  </a:path>
                </a:pathLst>
              </a:custGeom>
              <a:solidFill>
                <a:srgbClr val="0054A6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47625"/>
                <a:ext cx="2745653" cy="31228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TextBox 24" id="24"/>
            <p:cNvSpPr txBox="true"/>
            <p:nvPr/>
          </p:nvSpPr>
          <p:spPr>
            <a:xfrm rot="0">
              <a:off x="6040326" y="314313"/>
              <a:ext cx="13899871" cy="6540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599"/>
                </a:lnSpc>
                <a:spcBef>
                  <a:spcPct val="0"/>
                </a:spcBef>
              </a:pPr>
              <a:r>
                <a:rPr lang="en-US" b="true" sz="2999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Avaliação de riscos relacionados à assistência na UTI neonatal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42259" y="1351300"/>
            <a:ext cx="16403481" cy="8597437"/>
            <a:chOff x="0" y="0"/>
            <a:chExt cx="24379238" cy="1277771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777700"/>
            </a:xfrm>
            <a:custGeom>
              <a:avLst/>
              <a:gdLst/>
              <a:ahLst/>
              <a:cxnLst/>
              <a:rect r="r" b="b" t="t" l="l"/>
              <a:pathLst>
                <a:path h="12777700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777700"/>
                  </a:lnTo>
                  <a:lnTo>
                    <a:pt x="0" y="12777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3661" r="0" b="-3661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" y="-14283"/>
            <a:ext cx="19348177" cy="1639881"/>
            <a:chOff x="0" y="0"/>
            <a:chExt cx="25797569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10162706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2935068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3829164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1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999065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626713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7252748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Anotação × evolução e o fluxo NOTIVISA — o registro que protege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19312244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625598"/>
            <a:ext cx="16241536" cy="8185819"/>
            <a:chOff x="0" y="0"/>
            <a:chExt cx="24379238" cy="122872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287252"/>
            </a:xfrm>
            <a:custGeom>
              <a:avLst/>
              <a:gdLst/>
              <a:ahLst/>
              <a:cxnLst/>
              <a:rect r="r" b="b" t="t" l="l"/>
              <a:pathLst>
                <a:path h="12287252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287252"/>
                  </a:lnTo>
                  <a:lnTo>
                    <a:pt x="0" y="122872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5370" r="0" b="-537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" y="-14283"/>
            <a:ext cx="19348177" cy="1639881"/>
            <a:chOff x="0" y="0"/>
            <a:chExt cx="25797569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10162706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2935068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3829164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1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999065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626713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7252748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Anotação × evolução e o fluxo NOTIVISA — o registro que protege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19312244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59302" y="1625598"/>
            <a:ext cx="16969397" cy="8122254"/>
            <a:chOff x="0" y="0"/>
            <a:chExt cx="24379238" cy="1166891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1668900"/>
            </a:xfrm>
            <a:custGeom>
              <a:avLst/>
              <a:gdLst/>
              <a:ahLst/>
              <a:cxnLst/>
              <a:rect r="r" b="b" t="t" l="l"/>
              <a:pathLst>
                <a:path h="11668900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1668900"/>
                  </a:lnTo>
                  <a:lnTo>
                    <a:pt x="0" y="11668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8304" r="0" b="-8304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" y="-14283"/>
            <a:ext cx="19348177" cy="1639881"/>
            <a:chOff x="0" y="0"/>
            <a:chExt cx="25797569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10162706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2935068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3829164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1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999065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626713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7252748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Anotação × evolução e o fluxo NOTIVISA — o registro que protege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19312244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81972" y="1404361"/>
            <a:ext cx="15924056" cy="8882639"/>
            <a:chOff x="0" y="0"/>
            <a:chExt cx="24379238" cy="135990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3599033"/>
            </a:xfrm>
            <a:custGeom>
              <a:avLst/>
              <a:gdLst/>
              <a:ahLst/>
              <a:cxnLst/>
              <a:rect r="r" b="b" t="t" l="l"/>
              <a:pathLst>
                <a:path h="13599033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3599033"/>
                  </a:lnTo>
                  <a:lnTo>
                    <a:pt x="0" y="135990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8" r="0" b="-28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" y="-14283"/>
            <a:ext cx="19348177" cy="1639881"/>
            <a:chOff x="0" y="0"/>
            <a:chExt cx="25797569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10162706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2935068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3829164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1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999065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626713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7252748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Anotação × evolução e o fluxo NOTIVISA — o registro que protege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19312244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625598"/>
            <a:ext cx="16186291" cy="8347273"/>
            <a:chOff x="0" y="0"/>
            <a:chExt cx="24379238" cy="1257237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572367"/>
            </a:xfrm>
            <a:custGeom>
              <a:avLst/>
              <a:gdLst/>
              <a:ahLst/>
              <a:cxnLst/>
              <a:rect r="r" b="b" t="t" l="l"/>
              <a:pathLst>
                <a:path h="12572367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572367"/>
                  </a:lnTo>
                  <a:lnTo>
                    <a:pt x="0" y="125723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4115" r="0" b="-4115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" y="-14283"/>
            <a:ext cx="19348177" cy="1639881"/>
            <a:chOff x="0" y="0"/>
            <a:chExt cx="25797569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10162706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2935068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3829164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1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999065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626713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7252748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Anotação × evolução e o fluxo NOTIVISA — o registro que protege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19312244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66507" y="1390500"/>
            <a:ext cx="16954986" cy="8545401"/>
            <a:chOff x="0" y="0"/>
            <a:chExt cx="24379238" cy="122872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287252"/>
            </a:xfrm>
            <a:custGeom>
              <a:avLst/>
              <a:gdLst/>
              <a:ahLst/>
              <a:cxnLst/>
              <a:rect r="r" b="b" t="t" l="l"/>
              <a:pathLst>
                <a:path h="12287252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287252"/>
                  </a:lnTo>
                  <a:lnTo>
                    <a:pt x="0" y="122872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5370" r="0" b="-537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" y="-14283"/>
            <a:ext cx="19348177" cy="1639881"/>
            <a:chOff x="0" y="0"/>
            <a:chExt cx="25797569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10162706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2935068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3829164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1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999065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626713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7252748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Anotação × evolução e o fluxo NOTIVISA — o registro que protege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19312244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380154" y="1625598"/>
            <a:ext cx="15527692" cy="7826038"/>
            <a:chOff x="0" y="0"/>
            <a:chExt cx="24379238" cy="1228726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9301" cy="12287252"/>
            </a:xfrm>
            <a:custGeom>
              <a:avLst/>
              <a:gdLst/>
              <a:ahLst/>
              <a:cxnLst/>
              <a:rect r="r" b="b" t="t" l="l"/>
              <a:pathLst>
                <a:path h="12287252" w="24379301">
                  <a:moveTo>
                    <a:pt x="0" y="0"/>
                  </a:moveTo>
                  <a:lnTo>
                    <a:pt x="24379301" y="0"/>
                  </a:lnTo>
                  <a:lnTo>
                    <a:pt x="24379301" y="12287252"/>
                  </a:lnTo>
                  <a:lnTo>
                    <a:pt x="0" y="122872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5370" r="0" b="-537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5" y="-14283"/>
            <a:ext cx="19348177" cy="1639881"/>
            <a:chOff x="0" y="0"/>
            <a:chExt cx="25797569" cy="2186508"/>
          </a:xfrm>
        </p:grpSpPr>
        <p:grpSp>
          <p:nvGrpSpPr>
            <p:cNvPr name="Group 5" id="5"/>
            <p:cNvGrpSpPr/>
            <p:nvPr/>
          </p:nvGrpSpPr>
          <p:grpSpPr>
            <a:xfrm rot="5400000">
              <a:off x="10162706" y="-7814455"/>
              <a:ext cx="1054189" cy="16721200"/>
              <a:chOff x="0" y="0"/>
              <a:chExt cx="1054189" cy="16721200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054100" cy="16721156"/>
              </a:xfrm>
              <a:custGeom>
                <a:avLst/>
                <a:gdLst/>
                <a:ahLst/>
                <a:cxnLst/>
                <a:rect r="r" b="b" t="t" l="l"/>
                <a:pathLst>
                  <a:path h="16721156" w="1054100">
                    <a:moveTo>
                      <a:pt x="527050" y="0"/>
                    </a:moveTo>
                    <a:cubicBezTo>
                      <a:pt x="818134" y="0"/>
                      <a:pt x="1054100" y="277110"/>
                      <a:pt x="1054100" y="618949"/>
                    </a:cubicBezTo>
                    <a:lnTo>
                      <a:pt x="1054100" y="16721156"/>
                    </a:lnTo>
                    <a:lnTo>
                      <a:pt x="0" y="16721156"/>
                    </a:lnTo>
                    <a:lnTo>
                      <a:pt x="0" y="618949"/>
                    </a:lnTo>
                    <a:cubicBezTo>
                      <a:pt x="0" y="277110"/>
                      <a:pt x="235966" y="0"/>
                      <a:pt x="527050" y="0"/>
                    </a:cubicBezTo>
                    <a:close/>
                  </a:path>
                </a:pathLst>
              </a:custGeom>
              <a:solidFill>
                <a:srgbClr val="0072BA"/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2935068" y="-2843132"/>
              <a:ext cx="1092289" cy="6778554"/>
              <a:chOff x="0" y="0"/>
              <a:chExt cx="1092289" cy="677855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092200" cy="6778484"/>
              </a:xfrm>
              <a:custGeom>
                <a:avLst/>
                <a:gdLst/>
                <a:ahLst/>
                <a:cxnLst/>
                <a:rect r="r" b="b" t="t" l="l"/>
                <a:pathLst>
                  <a:path h="6778484" w="1092200">
                    <a:moveTo>
                      <a:pt x="546100" y="0"/>
                    </a:moveTo>
                    <a:cubicBezTo>
                      <a:pt x="847725" y="0"/>
                      <a:pt x="1092200" y="224976"/>
                      <a:pt x="1092200" y="502543"/>
                    </a:cubicBezTo>
                    <a:lnTo>
                      <a:pt x="1092200" y="6778484"/>
                    </a:lnTo>
                    <a:lnTo>
                      <a:pt x="0" y="6778484"/>
                    </a:lnTo>
                    <a:lnTo>
                      <a:pt x="0" y="502543"/>
                    </a:lnTo>
                    <a:cubicBezTo>
                      <a:pt x="0" y="224976"/>
                      <a:pt x="244475" y="0"/>
                      <a:pt x="546100" y="0"/>
                    </a:cubicBezTo>
                    <a:close/>
                  </a:path>
                </a:pathLst>
              </a:custGeom>
              <a:solidFill>
                <a:srgbClr val="0072BA"/>
              </a:solidFill>
              <a:ln w="28575" cap="sq">
                <a:solidFill>
                  <a:srgbClr val="FFFFFF"/>
                </a:solidFill>
                <a:prstDash val="solid"/>
                <a:miter/>
              </a:ln>
            </p:spPr>
          </p:sp>
        </p:grpSp>
        <p:sp>
          <p:nvSpPr>
            <p:cNvPr name="TextBox 9" id="9"/>
            <p:cNvSpPr txBox="true"/>
            <p:nvPr/>
          </p:nvSpPr>
          <p:spPr>
            <a:xfrm rot="0">
              <a:off x="3829164" y="253752"/>
              <a:ext cx="3134944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b="true" sz="24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MÓDULO 1</a:t>
              </a:r>
            </a:p>
          </p:txBody>
        </p:sp>
        <p:grpSp>
          <p:nvGrpSpPr>
            <p:cNvPr name="Group 10" id="10"/>
            <p:cNvGrpSpPr/>
            <p:nvPr/>
          </p:nvGrpSpPr>
          <p:grpSpPr>
            <a:xfrm rot="5400000">
              <a:off x="999065" y="-980027"/>
              <a:ext cx="2167471" cy="4165600"/>
              <a:chOff x="0" y="0"/>
              <a:chExt cx="2167471" cy="41656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2167382" cy="4165600"/>
              </a:xfrm>
              <a:custGeom>
                <a:avLst/>
                <a:gdLst/>
                <a:ahLst/>
                <a:cxnLst/>
                <a:rect r="r" b="b" t="t" l="l"/>
                <a:pathLst>
                  <a:path h="4165600" w="2167382">
                    <a:moveTo>
                      <a:pt x="1083691" y="0"/>
                    </a:moveTo>
                    <a:cubicBezTo>
                      <a:pt x="1682242" y="0"/>
                      <a:pt x="2167382" y="485267"/>
                      <a:pt x="2167382" y="1083691"/>
                    </a:cubicBezTo>
                    <a:lnTo>
                      <a:pt x="2167382" y="4165600"/>
                    </a:lnTo>
                    <a:lnTo>
                      <a:pt x="0" y="4165600"/>
                    </a:lnTo>
                    <a:lnTo>
                      <a:pt x="0" y="1083691"/>
                    </a:lnTo>
                    <a:cubicBezTo>
                      <a:pt x="0" y="485267"/>
                      <a:pt x="485267" y="0"/>
                      <a:pt x="108369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</p:grpSp>
        <p:grpSp>
          <p:nvGrpSpPr>
            <p:cNvPr name="Group 12" id="12"/>
            <p:cNvGrpSpPr/>
            <p:nvPr/>
          </p:nvGrpSpPr>
          <p:grpSpPr>
            <a:xfrm rot="0">
              <a:off x="626713" y="485502"/>
              <a:ext cx="2863012" cy="1175461"/>
              <a:chOff x="0" y="0"/>
              <a:chExt cx="2863012" cy="1175461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2862961" cy="1175512"/>
              </a:xfrm>
              <a:custGeom>
                <a:avLst/>
                <a:gdLst/>
                <a:ahLst/>
                <a:cxnLst/>
                <a:rect r="r" b="b" t="t" l="l"/>
                <a:pathLst>
                  <a:path h="1175512" w="2862961">
                    <a:moveTo>
                      <a:pt x="0" y="0"/>
                    </a:moveTo>
                    <a:lnTo>
                      <a:pt x="2862961" y="0"/>
                    </a:lnTo>
                    <a:lnTo>
                      <a:pt x="2862961" y="1175512"/>
                    </a:lnTo>
                    <a:lnTo>
                      <a:pt x="0" y="117551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0" t="0" r="-1" b="4"/>
                </a:stretch>
              </a:blipFill>
            </p:spPr>
          </p:sp>
        </p:grpSp>
        <p:sp>
          <p:nvSpPr>
            <p:cNvPr name="TextBox 14" id="14"/>
            <p:cNvSpPr txBox="true"/>
            <p:nvPr/>
          </p:nvSpPr>
          <p:spPr>
            <a:xfrm rot="0">
              <a:off x="7252748" y="253752"/>
              <a:ext cx="11411633" cy="5207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</a:pPr>
              <a:r>
                <a:rPr lang="en-US" sz="24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Anotação × evolução e o fluxo NOTIVISA — o registro que protege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19312244" y="333127"/>
              <a:ext cx="6485325" cy="3524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00"/>
                </a:lnSpc>
                <a:spcBef>
                  <a:spcPct val="0"/>
                </a:spcBef>
              </a:pP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G</a:t>
              </a:r>
              <a:r>
                <a:rPr lang="en-US" sz="1500">
                  <a:solidFill>
                    <a:srgbClr val="000000"/>
                  </a:solidFill>
                  <a:latin typeface="Arimo"/>
                  <a:ea typeface="Arimo"/>
                  <a:cs typeface="Arimo"/>
                  <a:sym typeface="Arimo"/>
                </a:rPr>
                <a:t>erada por NotebookLM (Gemini, 2026).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FFF">
                <a:alpha val="100000"/>
              </a:srgbClr>
            </a:gs>
            <a:gs pos="75000">
              <a:srgbClr val="0072BA">
                <a:alpha val="100000"/>
              </a:srgbClr>
            </a:gs>
            <a:gs pos="100000">
              <a:srgbClr val="0072BA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615203" y="6090942"/>
            <a:ext cx="7619648" cy="7971777"/>
            <a:chOff x="0" y="0"/>
            <a:chExt cx="10159530" cy="106290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159492" cy="10629011"/>
            </a:xfrm>
            <a:custGeom>
              <a:avLst/>
              <a:gdLst/>
              <a:ahLst/>
              <a:cxnLst/>
              <a:rect r="r" b="b" t="t" l="l"/>
              <a:pathLst>
                <a:path h="10629011" w="10159492">
                  <a:moveTo>
                    <a:pt x="0" y="5314569"/>
                  </a:moveTo>
                  <a:cubicBezTo>
                    <a:pt x="0" y="2379345"/>
                    <a:pt x="2274316" y="0"/>
                    <a:pt x="5079746" y="0"/>
                  </a:cubicBezTo>
                  <a:cubicBezTo>
                    <a:pt x="7885176" y="0"/>
                    <a:pt x="10159492" y="2379345"/>
                    <a:pt x="10159492" y="5314569"/>
                  </a:cubicBezTo>
                  <a:cubicBezTo>
                    <a:pt x="10159492" y="8249793"/>
                    <a:pt x="7885303" y="10629011"/>
                    <a:pt x="5079746" y="10629011"/>
                  </a:cubicBezTo>
                  <a:cubicBezTo>
                    <a:pt x="2274189" y="10629011"/>
                    <a:pt x="0" y="8249666"/>
                    <a:pt x="0" y="5314569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42C6DD">
                    <a:alpha val="7843"/>
                  </a:srgbClr>
                </a:gs>
                <a:gs pos="73000">
                  <a:srgbClr val="42C6DD">
                    <a:alpha val="0"/>
                  </a:srgbClr>
                </a:gs>
                <a:gs pos="96503">
                  <a:srgbClr val="42C6DD">
                    <a:alpha val="0"/>
                  </a:srgbClr>
                </a:gs>
                <a:gs pos="100000">
                  <a:srgbClr val="42C6DD">
                    <a:alpha val="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959426" y="0"/>
            <a:ext cx="10517943" cy="10287000"/>
            <a:chOff x="0" y="0"/>
            <a:chExt cx="14023924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023975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4023975">
                  <a:moveTo>
                    <a:pt x="0" y="0"/>
                  </a:moveTo>
                  <a:lnTo>
                    <a:pt x="14023975" y="0"/>
                  </a:lnTo>
                  <a:lnTo>
                    <a:pt x="1402397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9748476" y="0"/>
            <a:ext cx="10517943" cy="10287000"/>
            <a:chOff x="0" y="0"/>
            <a:chExt cx="14023924" cy="13716000"/>
          </a:xfrm>
        </p:grpSpPr>
        <p:sp>
          <p:nvSpPr>
            <p:cNvPr name="Freeform 7" id="7"/>
            <p:cNvSpPr/>
            <p:nvPr/>
          </p:nvSpPr>
          <p:spPr>
            <a:xfrm flipH="true" flipV="false" rot="0">
              <a:off x="0" y="0"/>
              <a:ext cx="14023975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4023975">
                  <a:moveTo>
                    <a:pt x="14023975" y="0"/>
                  </a:moveTo>
                  <a:lnTo>
                    <a:pt x="0" y="0"/>
                  </a:lnTo>
                  <a:lnTo>
                    <a:pt x="0" y="13716000"/>
                  </a:lnTo>
                  <a:lnTo>
                    <a:pt x="14023975" y="13716000"/>
                  </a:lnTo>
                  <a:lnTo>
                    <a:pt x="14023975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817826" y="917057"/>
            <a:ext cx="3482769" cy="1427417"/>
            <a:chOff x="0" y="0"/>
            <a:chExt cx="4643692" cy="1903222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4643755" cy="1903222"/>
            </a:xfrm>
            <a:custGeom>
              <a:avLst/>
              <a:gdLst/>
              <a:ahLst/>
              <a:cxnLst/>
              <a:rect r="r" b="b" t="t" l="l"/>
              <a:pathLst>
                <a:path h="1903222" w="4643755">
                  <a:moveTo>
                    <a:pt x="0" y="0"/>
                  </a:moveTo>
                  <a:lnTo>
                    <a:pt x="4643755" y="0"/>
                  </a:lnTo>
                  <a:lnTo>
                    <a:pt x="4643755" y="1903222"/>
                  </a:lnTo>
                  <a:lnTo>
                    <a:pt x="0" y="1903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1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3927158" y="1798501"/>
            <a:ext cx="10433675" cy="992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80"/>
              </a:lnSpc>
            </a:pPr>
            <a:r>
              <a:rPr lang="en-US" sz="5400" b="true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Parabéns!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6007160" y="3018368"/>
            <a:ext cx="6273689" cy="784831"/>
            <a:chOff x="0" y="0"/>
            <a:chExt cx="8364918" cy="104644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364982" cy="1046480"/>
            </a:xfrm>
            <a:custGeom>
              <a:avLst/>
              <a:gdLst/>
              <a:ahLst/>
              <a:cxnLst/>
              <a:rect r="r" b="b" t="t" l="l"/>
              <a:pathLst>
                <a:path h="1046480" w="8364982">
                  <a:moveTo>
                    <a:pt x="0" y="523240"/>
                  </a:moveTo>
                  <a:cubicBezTo>
                    <a:pt x="0" y="234315"/>
                    <a:pt x="234315" y="0"/>
                    <a:pt x="523240" y="0"/>
                  </a:cubicBezTo>
                  <a:lnTo>
                    <a:pt x="7841742" y="0"/>
                  </a:lnTo>
                  <a:cubicBezTo>
                    <a:pt x="8130667" y="0"/>
                    <a:pt x="8364982" y="234315"/>
                    <a:pt x="8364982" y="523240"/>
                  </a:cubicBezTo>
                  <a:cubicBezTo>
                    <a:pt x="8364982" y="812165"/>
                    <a:pt x="8130667" y="1046480"/>
                    <a:pt x="7841742" y="1046480"/>
                  </a:cubicBezTo>
                  <a:lnTo>
                    <a:pt x="523240" y="1046480"/>
                  </a:lnTo>
                  <a:cubicBezTo>
                    <a:pt x="234315" y="1046480"/>
                    <a:pt x="0" y="812165"/>
                    <a:pt x="0" y="523240"/>
                  </a:cubicBezTo>
                  <a:close/>
                </a:path>
              </a:pathLst>
            </a:custGeom>
            <a:solidFill>
              <a:srgbClr val="0054A6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66675"/>
              <a:ext cx="8364918" cy="11131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00"/>
                </a:lnSpc>
              </a:pPr>
              <a:r>
                <a:rPr lang="en-US" sz="3000" b="true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Você chegou ao final da videoaula.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924484" y="4392358"/>
            <a:ext cx="4439041" cy="3628539"/>
            <a:chOff x="0" y="0"/>
            <a:chExt cx="5918721" cy="483805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918708" cy="4838065"/>
            </a:xfrm>
            <a:custGeom>
              <a:avLst/>
              <a:gdLst/>
              <a:ahLst/>
              <a:cxnLst/>
              <a:rect r="r" b="b" t="t" l="l"/>
              <a:pathLst>
                <a:path h="4838065" w="5918708">
                  <a:moveTo>
                    <a:pt x="0" y="0"/>
                  </a:moveTo>
                  <a:lnTo>
                    <a:pt x="5918708" y="0"/>
                  </a:lnTo>
                  <a:lnTo>
                    <a:pt x="5918708" y="4838065"/>
                  </a:lnTo>
                  <a:lnTo>
                    <a:pt x="0" y="4838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DAHSSmOK6yg</dc:identifier>
  <dcterms:modified xsi:type="dcterms:W3CDTF">2011-08-01T06:04:30Z</dcterms:modified>
  <cp:revision>1</cp:revision>
  <dc:title>Avaliacao_de_riscos_UTI_Neonatal_C3M1</dc:title>
</cp:coreProperties>
</file>